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9" r:id="rId3"/>
    <p:sldId id="258" r:id="rId4"/>
    <p:sldId id="261" r:id="rId5"/>
    <p:sldId id="264" r:id="rId6"/>
    <p:sldId id="265" r:id="rId7"/>
    <p:sldId id="263" r:id="rId8"/>
    <p:sldId id="268" r:id="rId9"/>
    <p:sldId id="266" r:id="rId10"/>
    <p:sldId id="26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47"/>
    <a:srgbClr val="FACA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E5DADB-BB87-44C2-9A5E-E537D0FD1B98}" v="147" dt="2023-04-09T17:39:39.991"/>
    <p1510:client id="{861D072E-8F08-4B62-8AFA-CDBC79A3BFDE}" v="3" dt="2023-04-09T18:08:26.8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80" autoAdjust="0"/>
    <p:restoredTop sz="77187" autoAdjust="0"/>
  </p:normalViewPr>
  <p:slideViewPr>
    <p:cSldViewPr snapToGrid="0">
      <p:cViewPr varScale="1">
        <p:scale>
          <a:sx n="122" d="100"/>
          <a:sy n="122" d="100"/>
        </p:scale>
        <p:origin x="216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5A8E3-B2A5-4E2B-A1CD-F51D66A0E70F}" type="datetimeFigureOut">
              <a:rPr lang="zh-CN" altLang="en-US" smtClean="0"/>
              <a:t>2023/4/10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D9A413-6259-46F2-B236-34E9E65AD5BB}" type="slidenum">
              <a:rPr lang="zh-CN" altLang="en-US" smtClean="0"/>
              <a:t>‹#›</a:t>
            </a:fld>
            <a:endParaRPr lang="zh-CN" altLang="en-US"/>
          </a:p>
        </p:txBody>
      </p:sp>
    </p:spTree>
    <p:extLst>
      <p:ext uri="{BB962C8B-B14F-4D97-AF65-F5344CB8AC3E}">
        <p14:creationId xmlns:p14="http://schemas.microsoft.com/office/powerpoint/2010/main" val="3936473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this is Yun from UMSI. My team </a:t>
            </a:r>
            <a:r>
              <a:rPr lang="en-US" dirty="0" err="1"/>
              <a:t>Congdan</a:t>
            </a:r>
            <a:r>
              <a:rPr lang="en-US" dirty="0"/>
              <a:t>, Hang , Chia-</a:t>
            </a:r>
            <a:r>
              <a:rPr lang="en-US" dirty="0" err="1"/>
              <a:t>Hsun</a:t>
            </a:r>
            <a:r>
              <a:rPr lang="en-US" dirty="0"/>
              <a:t> and I are going to present our final project for SI 699 capstone project.</a:t>
            </a:r>
          </a:p>
          <a:p>
            <a:r>
              <a:rPr lang="en-US" altLang="zh-TW" dirty="0"/>
              <a:t>Our </a:t>
            </a:r>
            <a:r>
              <a:rPr lang="en-US" dirty="0"/>
              <a:t>study focuses on the effectiveness of social media in timely disaster communication. </a:t>
            </a:r>
          </a:p>
        </p:txBody>
      </p:sp>
      <p:sp>
        <p:nvSpPr>
          <p:cNvPr id="4" name="Slide Number Placeholder 3"/>
          <p:cNvSpPr>
            <a:spLocks noGrp="1"/>
          </p:cNvSpPr>
          <p:nvPr>
            <p:ph type="sldNum" sz="quarter" idx="5"/>
          </p:nvPr>
        </p:nvSpPr>
        <p:spPr/>
        <p:txBody>
          <a:bodyPr/>
          <a:lstStyle/>
          <a:p>
            <a:fld id="{ECD9A413-6259-46F2-B236-34E9E65AD5BB}" type="slidenum">
              <a:rPr lang="zh-CN" altLang="en-US" smtClean="0"/>
              <a:t>1</a:t>
            </a:fld>
            <a:endParaRPr lang="zh-CN" altLang="en-US"/>
          </a:p>
        </p:txBody>
      </p:sp>
    </p:spTree>
    <p:extLst>
      <p:ext uri="{BB962C8B-B14F-4D97-AF65-F5344CB8AC3E}">
        <p14:creationId xmlns:p14="http://schemas.microsoft.com/office/powerpoint/2010/main" val="2745281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supporting our research, we hope it can help the East Pastine Community and anyone affected by such disasters.</a:t>
            </a:r>
          </a:p>
        </p:txBody>
      </p:sp>
      <p:sp>
        <p:nvSpPr>
          <p:cNvPr id="4" name="Slide Number Placeholder 3"/>
          <p:cNvSpPr>
            <a:spLocks noGrp="1"/>
          </p:cNvSpPr>
          <p:nvPr>
            <p:ph type="sldNum" sz="quarter" idx="5"/>
          </p:nvPr>
        </p:nvSpPr>
        <p:spPr/>
        <p:txBody>
          <a:bodyPr/>
          <a:lstStyle/>
          <a:p>
            <a:fld id="{ECD9A413-6259-46F2-B236-34E9E65AD5BB}" type="slidenum">
              <a:rPr lang="zh-CN" altLang="en-US" smtClean="0"/>
              <a:t>10</a:t>
            </a:fld>
            <a:endParaRPr lang="zh-CN" altLang="en-US"/>
          </a:p>
        </p:txBody>
      </p:sp>
    </p:spTree>
    <p:extLst>
      <p:ext uri="{BB962C8B-B14F-4D97-AF65-F5344CB8AC3E}">
        <p14:creationId xmlns:p14="http://schemas.microsoft.com/office/powerpoint/2010/main" val="3253184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br>
              <a:rPr lang="en-US" dirty="0"/>
            </a:br>
            <a:r>
              <a:rPr lang="en-US" dirty="0"/>
              <a:t>To provide context, </a:t>
            </a:r>
            <a:r>
              <a:rPr lang="en-US" sz="1800" b="0" i="0" u="none" strike="noStrike" dirty="0">
                <a:solidFill>
                  <a:srgbClr val="000000"/>
                </a:solidFill>
                <a:effectLst/>
                <a:latin typeface="Arial" panose="020B0604020202020204" pitchFamily="34" charset="0"/>
              </a:rPr>
              <a:t>our study was motivated by a recent incident that happened in Ohio on February 3rd where a derailment caused a huge explosion, releasing over a hundred thousand gallons of hazardous materials.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CD9A413-6259-46F2-B236-34E9E65AD5BB}" type="slidenum">
              <a:rPr lang="zh-CN" altLang="en-US" smtClean="0"/>
              <a:t>2</a:t>
            </a:fld>
            <a:endParaRPr lang="zh-CN" altLang="en-US"/>
          </a:p>
        </p:txBody>
      </p:sp>
    </p:spTree>
    <p:extLst>
      <p:ext uri="{BB962C8B-B14F-4D97-AF65-F5344CB8AC3E}">
        <p14:creationId xmlns:p14="http://schemas.microsoft.com/office/powerpoint/2010/main" val="95578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However, have you heard about this disaster? And have you ever wondered how long it takes for information of the disaster to reach those who are directly impacted?</a:t>
            </a:r>
            <a:endParaRPr lang="en-US" dirty="0"/>
          </a:p>
        </p:txBody>
      </p:sp>
      <p:sp>
        <p:nvSpPr>
          <p:cNvPr id="4" name="Slide Number Placeholder 3"/>
          <p:cNvSpPr>
            <a:spLocks noGrp="1"/>
          </p:cNvSpPr>
          <p:nvPr>
            <p:ph type="sldNum" sz="quarter" idx="5"/>
          </p:nvPr>
        </p:nvSpPr>
        <p:spPr/>
        <p:txBody>
          <a:bodyPr/>
          <a:lstStyle/>
          <a:p>
            <a:fld id="{ECD9A413-6259-46F2-B236-34E9E65AD5BB}" type="slidenum">
              <a:rPr lang="zh-CN" altLang="en-US" smtClean="0"/>
              <a:t>3</a:t>
            </a:fld>
            <a:endParaRPr lang="zh-CN" altLang="en-US"/>
          </a:p>
        </p:txBody>
      </p:sp>
    </p:spTree>
    <p:extLst>
      <p:ext uri="{BB962C8B-B14F-4D97-AF65-F5344CB8AC3E}">
        <p14:creationId xmlns:p14="http://schemas.microsoft.com/office/powerpoint/2010/main" val="4116558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dirty="0">
                <a:solidFill>
                  <a:srgbClr val="000000"/>
                </a:solidFill>
                <a:effectLst/>
                <a:latin typeface="Arial" panose="020B0604020202020204" pitchFamily="34" charset="0"/>
              </a:rPr>
              <a:t>In fact, even though it was a severe event, it did not receive much attention from the public 10 days after the incident happened, which raised our concerns about the timeliness of public attention for disastrous events.</a:t>
            </a:r>
            <a:endParaRPr lang="zh-CN" altLang="en-US" dirty="0"/>
          </a:p>
        </p:txBody>
      </p:sp>
      <p:sp>
        <p:nvSpPr>
          <p:cNvPr id="4" name="灯片编号占位符 3"/>
          <p:cNvSpPr>
            <a:spLocks noGrp="1"/>
          </p:cNvSpPr>
          <p:nvPr>
            <p:ph type="sldNum" sz="quarter" idx="5"/>
          </p:nvPr>
        </p:nvSpPr>
        <p:spPr/>
        <p:txBody>
          <a:bodyPr/>
          <a:lstStyle/>
          <a:p>
            <a:fld id="{ECD9A413-6259-46F2-B236-34E9E65AD5BB}" type="slidenum">
              <a:rPr lang="zh-CN" altLang="en-US" smtClean="0"/>
              <a:t>4</a:t>
            </a:fld>
            <a:endParaRPr lang="zh-CN" altLang="en-US"/>
          </a:p>
        </p:txBody>
      </p:sp>
    </p:spTree>
    <p:extLst>
      <p:ext uri="{BB962C8B-B14F-4D97-AF65-F5344CB8AC3E}">
        <p14:creationId xmlns:p14="http://schemas.microsoft.com/office/powerpoint/2010/main" val="4010916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t>(Intro of methods)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800" b="0" i="0" u="none" strike="noStrike" dirty="0">
                <a:solidFill>
                  <a:srgbClr val="000000"/>
                </a:solidFill>
                <a:effectLst/>
                <a:latin typeface="Arial" panose="020B0604020202020204" pitchFamily="34" charset="0"/>
              </a:rPr>
              <a:t>With this in mind, our study aims to explore the effectiveness of social media in disaster communication and discuss how it can help bridge the gap between disaster occurrence and response.</a:t>
            </a:r>
            <a:endParaRPr lang="en-US" altLang="zh-CN" sz="2800" dirty="0"/>
          </a:p>
          <a:p>
            <a:pPr rtl="0">
              <a:spcBef>
                <a:spcPts val="0"/>
              </a:spcBef>
              <a:spcAft>
                <a:spcPts val="0"/>
              </a:spcAft>
            </a:pPr>
            <a:br>
              <a:rPr lang="en-US" altLang="zh-TW" sz="2800" b="0" dirty="0">
                <a:effectLst/>
              </a:rPr>
            </a:br>
            <a:r>
              <a:rPr lang="en-US" altLang="zh-TW" sz="2800" b="0" i="0" u="none" strike="noStrike" dirty="0">
                <a:solidFill>
                  <a:srgbClr val="000000"/>
                </a:solidFill>
                <a:effectLst/>
                <a:latin typeface="Arial" panose="020B0604020202020204" pitchFamily="34" charset="0"/>
              </a:rPr>
              <a:t>As the first phase of our methodology framework, we simulated the hazard's geographical distribution to estimate its impact and attention from nearby areas by Using a 2D </a:t>
            </a:r>
            <a:r>
              <a:rPr lang="en-US" altLang="zh-TW" sz="2800" b="0" i="0" u="none" strike="noStrike" dirty="0" err="1">
                <a:solidFill>
                  <a:srgbClr val="000000"/>
                </a:solidFill>
                <a:effectLst/>
                <a:latin typeface="Arial" panose="020B0604020202020204" pitchFamily="34" charset="0"/>
              </a:rPr>
              <a:t>Lagrangian</a:t>
            </a:r>
            <a:r>
              <a:rPr lang="en-US" altLang="zh-TW" sz="2800" b="0" i="0" u="none" strike="noStrike" dirty="0">
                <a:solidFill>
                  <a:srgbClr val="000000"/>
                </a:solidFill>
                <a:effectLst/>
                <a:latin typeface="Arial" panose="020B0604020202020204" pitchFamily="34" charset="0"/>
              </a:rPr>
              <a:t> Dispersion model and wind data from Google Earth Engine, Results reveal a discrepancy between the daily geographic distribution of the simulated hazard and actual attention trend, indicating a lack of awareness in high-risk areas.</a:t>
            </a:r>
            <a:endParaRPr lang="en-US" altLang="zh-TW" sz="2800" b="0" dirty="0">
              <a:effectLst/>
            </a:endParaRPr>
          </a:p>
          <a:p>
            <a:br>
              <a:rPr lang="en-US" altLang="zh-TW" sz="2800" dirty="0"/>
            </a:br>
            <a:endParaRPr lang="zh-CN" altLang="en-US" dirty="0"/>
          </a:p>
        </p:txBody>
      </p:sp>
      <p:sp>
        <p:nvSpPr>
          <p:cNvPr id="4" name="灯片编号占位符 3"/>
          <p:cNvSpPr>
            <a:spLocks noGrp="1"/>
          </p:cNvSpPr>
          <p:nvPr>
            <p:ph type="sldNum" sz="quarter" idx="5"/>
          </p:nvPr>
        </p:nvSpPr>
        <p:spPr/>
        <p:txBody>
          <a:bodyPr/>
          <a:lstStyle/>
          <a:p>
            <a:fld id="{ECD9A413-6259-46F2-B236-34E9E65AD5BB}" type="slidenum">
              <a:rPr lang="zh-CN" altLang="en-US" smtClean="0"/>
              <a:t>5</a:t>
            </a:fld>
            <a:endParaRPr lang="zh-CN" altLang="en-US"/>
          </a:p>
        </p:txBody>
      </p:sp>
    </p:spTree>
    <p:extLst>
      <p:ext uri="{BB962C8B-B14F-4D97-AF65-F5344CB8AC3E}">
        <p14:creationId xmlns:p14="http://schemas.microsoft.com/office/powerpoint/2010/main" val="3077604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(Methods intro and Early peaks shows </a:t>
            </a:r>
            <a:r>
              <a:rPr lang="en-US" altLang="zh-CN" sz="1800" dirty="0" err="1"/>
              <a:t>tiktok</a:t>
            </a:r>
            <a:r>
              <a:rPr lang="en-US" altLang="zh-CN" sz="1800" dirty="0"/>
              <a:t> videos are timely, but it doesn’t affect the attention too much but it’s different for tweets and popular news)</a:t>
            </a:r>
          </a:p>
          <a:p>
            <a:endParaRPr lang="en-US" altLang="zh-TW" sz="1800" b="0" i="0" u="none" strike="noStrike" dirty="0">
              <a:solidFill>
                <a:srgbClr val="000000"/>
              </a:solidFill>
              <a:effectLst/>
              <a:latin typeface="Arial" panose="020B0604020202020204" pitchFamily="34" charset="0"/>
            </a:endParaRPr>
          </a:p>
          <a:p>
            <a:endParaRPr lang="en-US" altLang="zh-TW" sz="1800" b="0" i="0" u="none" strike="noStrike" dirty="0">
              <a:solidFill>
                <a:srgbClr val="000000"/>
              </a:solidFill>
              <a:effectLst/>
              <a:latin typeface="Arial" panose="020B0604020202020204" pitchFamily="34" charset="0"/>
            </a:endParaRPr>
          </a:p>
          <a:p>
            <a:r>
              <a:rPr lang="en-US" altLang="zh-TW" sz="1800" b="0" i="0" u="none" strike="noStrike" dirty="0">
                <a:solidFill>
                  <a:srgbClr val="000000"/>
                </a:solidFill>
                <a:effectLst/>
                <a:latin typeface="Arial" panose="020B0604020202020204" pitchFamily="34" charset="0"/>
              </a:rPr>
              <a:t>This motivates further exploration of the crucial factors that attract people's attention towards disasters. We analyzed the popularity of disaster-related content on social media platforms like TikTok and Twitter, and Google Trends using time series analysis. We found that TikTok videos, especially political ones, quickly reported the incident but received less attention, while Tweets and news had a delayed impact. Additionally, Google Trends showed that searches peaked later.</a:t>
            </a:r>
            <a:endParaRPr lang="zh-CN" altLang="en-US" sz="1800" dirty="0"/>
          </a:p>
        </p:txBody>
      </p:sp>
      <p:sp>
        <p:nvSpPr>
          <p:cNvPr id="4" name="灯片编号占位符 3"/>
          <p:cNvSpPr>
            <a:spLocks noGrp="1"/>
          </p:cNvSpPr>
          <p:nvPr>
            <p:ph type="sldNum" sz="quarter" idx="5"/>
          </p:nvPr>
        </p:nvSpPr>
        <p:spPr/>
        <p:txBody>
          <a:bodyPr/>
          <a:lstStyle/>
          <a:p>
            <a:fld id="{ECD9A413-6259-46F2-B236-34E9E65AD5BB}" type="slidenum">
              <a:rPr lang="zh-CN" altLang="en-US" smtClean="0"/>
              <a:t>6</a:t>
            </a:fld>
            <a:endParaRPr lang="zh-CN" altLang="en-US"/>
          </a:p>
        </p:txBody>
      </p:sp>
    </p:spTree>
    <p:extLst>
      <p:ext uri="{BB962C8B-B14F-4D97-AF65-F5344CB8AC3E}">
        <p14:creationId xmlns:p14="http://schemas.microsoft.com/office/powerpoint/2010/main" val="254864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t>(Minnesota nuclear leak accident further support our study, so we come to the conclusion)</a:t>
            </a:r>
          </a:p>
          <a:p>
            <a:endParaRPr lang="en-US" altLang="zh-TW" sz="1800" b="0" i="0" u="none" strike="noStrike" dirty="0">
              <a:solidFill>
                <a:srgbClr val="000000"/>
              </a:solidFill>
              <a:effectLst/>
              <a:latin typeface="Arial" panose="020B0604020202020204" pitchFamily="34" charset="0"/>
            </a:endParaRPr>
          </a:p>
          <a:p>
            <a:r>
              <a:rPr lang="en-US" altLang="zh-TW" sz="1800" b="0" i="0" u="none" strike="noStrike" dirty="0">
                <a:solidFill>
                  <a:srgbClr val="000000"/>
                </a:solidFill>
                <a:effectLst/>
                <a:latin typeface="Arial" panose="020B0604020202020204" pitchFamily="34" charset="0"/>
              </a:rPr>
              <a:t>Given the delayed search behavior on Google, we investigated the link between social media activity and search behavior during a disaster. By training a GRU model on social media data, we found that it can effectively predict search volume on Google, as evaluated in the Minnesota nuclear leak incident.</a:t>
            </a:r>
            <a:endParaRPr lang="zh-CN" altLang="en-US" sz="1800" dirty="0"/>
          </a:p>
        </p:txBody>
      </p:sp>
      <p:sp>
        <p:nvSpPr>
          <p:cNvPr id="4" name="灯片编号占位符 3"/>
          <p:cNvSpPr>
            <a:spLocks noGrp="1"/>
          </p:cNvSpPr>
          <p:nvPr>
            <p:ph type="sldNum" sz="quarter" idx="5"/>
          </p:nvPr>
        </p:nvSpPr>
        <p:spPr/>
        <p:txBody>
          <a:bodyPr/>
          <a:lstStyle/>
          <a:p>
            <a:fld id="{ECD9A413-6259-46F2-B236-34E9E65AD5BB}" type="slidenum">
              <a:rPr lang="zh-CN" altLang="en-US" smtClean="0"/>
              <a:t>7</a:t>
            </a:fld>
            <a:endParaRPr lang="zh-CN" altLang="en-US"/>
          </a:p>
        </p:txBody>
      </p:sp>
    </p:spTree>
    <p:extLst>
      <p:ext uri="{BB962C8B-B14F-4D97-AF65-F5344CB8AC3E}">
        <p14:creationId xmlns:p14="http://schemas.microsoft.com/office/powerpoint/2010/main" val="396674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TW" sz="1200" b="0" i="0" u="none" strike="noStrike" dirty="0">
                <a:solidFill>
                  <a:srgbClr val="000000"/>
                </a:solidFill>
                <a:effectLst/>
                <a:latin typeface="Arial" panose="020B0604020202020204" pitchFamily="34" charset="0"/>
              </a:rPr>
              <a:t>recap our methodology</a:t>
            </a:r>
            <a:r>
              <a:rPr lang="en-US" altLang="zh-CN" sz="1200" dirty="0"/>
              <a:t>)</a:t>
            </a:r>
          </a:p>
          <a:p>
            <a:pPr rtl="0">
              <a:spcBef>
                <a:spcPts val="0"/>
              </a:spcBef>
              <a:spcAft>
                <a:spcPts val="0"/>
              </a:spcAft>
            </a:pPr>
            <a:endParaRPr lang="en-US" altLang="zh-TW" sz="1200" b="0" i="0" u="none" strike="noStrike" dirty="0">
              <a:solidFill>
                <a:srgbClr val="000000"/>
              </a:solidFill>
              <a:effectLst/>
              <a:latin typeface="Arial" panose="020B0604020202020204" pitchFamily="34" charset="0"/>
            </a:endParaRPr>
          </a:p>
          <a:p>
            <a:pPr rtl="0">
              <a:spcBef>
                <a:spcPts val="0"/>
              </a:spcBef>
              <a:spcAft>
                <a:spcPts val="0"/>
              </a:spcAft>
            </a:pPr>
            <a:r>
              <a:rPr lang="en-US" altLang="zh-TW" dirty="0"/>
              <a:t>To recap our methodology, we first conducted a simulation on the dispersion of hazardous materials and found that people living in high-risk areas had low levels of awareness during the dispersion. Later, we collected data from social media platforms such as TikTok, Twitter, and news outlets that included the word "derailment" from February 3rd to the end of the month for popularity and trend analysis. We then compared the time series pattern with Google trends for the same period using the word "derailment" and discovered that social media, especially TikTok, was leading the discussion. Finally, we trained a GRU time series model to predict the awareness level of another disastrous event using social media features.</a:t>
            </a:r>
            <a:endParaRPr lang="zh-CN" altLang="en-US" dirty="0"/>
          </a:p>
        </p:txBody>
      </p:sp>
      <p:sp>
        <p:nvSpPr>
          <p:cNvPr id="4" name="灯片编号占位符 3"/>
          <p:cNvSpPr>
            <a:spLocks noGrp="1"/>
          </p:cNvSpPr>
          <p:nvPr>
            <p:ph type="sldNum" sz="quarter" idx="5"/>
          </p:nvPr>
        </p:nvSpPr>
        <p:spPr/>
        <p:txBody>
          <a:bodyPr/>
          <a:lstStyle/>
          <a:p>
            <a:fld id="{ECD9A413-6259-46F2-B236-34E9E65AD5BB}" type="slidenum">
              <a:rPr lang="zh-CN" altLang="en-US" smtClean="0"/>
              <a:t>8</a:t>
            </a:fld>
            <a:endParaRPr lang="zh-CN" altLang="en-US"/>
          </a:p>
        </p:txBody>
      </p:sp>
    </p:spTree>
    <p:extLst>
      <p:ext uri="{BB962C8B-B14F-4D97-AF65-F5344CB8AC3E}">
        <p14:creationId xmlns:p14="http://schemas.microsoft.com/office/powerpoint/2010/main" val="247151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(Significance)</a:t>
            </a:r>
          </a:p>
          <a:p>
            <a:endParaRPr lang="en-US" altLang="zh-CN" dirty="0"/>
          </a:p>
          <a:p>
            <a:r>
              <a:rPr lang="en-US" altLang="zh-CN" dirty="0"/>
              <a:t>So why our research so important?</a:t>
            </a:r>
          </a:p>
          <a:p>
            <a:endParaRPr lang="en-US" altLang="zh-CN" dirty="0"/>
          </a:p>
          <a:p>
            <a:r>
              <a:rPr lang="en-US" altLang="zh-TW" sz="1200" b="0" i="0" u="none" strike="noStrike" dirty="0">
                <a:solidFill>
                  <a:srgbClr val="000000"/>
                </a:solidFill>
                <a:effectLst/>
                <a:latin typeface="Arial" panose="020B0604020202020204" pitchFamily="34" charset="0"/>
              </a:rPr>
              <a:t>First, we stress the </a:t>
            </a:r>
            <a:r>
              <a:rPr lang="en-US" altLang="zh-CN" sz="1200" b="0" i="0" u="none" strike="noStrike" dirty="0">
                <a:solidFill>
                  <a:srgbClr val="000000"/>
                </a:solidFill>
                <a:effectLst/>
                <a:latin typeface="Arial" panose="020B0604020202020204" pitchFamily="34" charset="0"/>
              </a:rPr>
              <a:t>significance</a:t>
            </a:r>
            <a:r>
              <a:rPr lang="en-US" altLang="zh-TW" sz="1200" b="0" i="0" u="none" strike="noStrike" dirty="0">
                <a:solidFill>
                  <a:srgbClr val="000000"/>
                </a:solidFill>
                <a:effectLst/>
                <a:latin typeface="Arial" panose="020B0604020202020204" pitchFamily="34" charset="0"/>
              </a:rPr>
              <a:t> of timely public attention during disasters, and we encourage the society to care more for those threatened by disasters, such as the East Pastine residents.</a:t>
            </a:r>
          </a:p>
          <a:p>
            <a:endParaRPr lang="en-US" altLang="zh-TW" sz="1200" b="0" i="0" u="none" strike="noStrike" dirty="0">
              <a:solidFill>
                <a:srgbClr val="000000"/>
              </a:solidFill>
              <a:effectLst/>
              <a:latin typeface="Arial" panose="020B0604020202020204" pitchFamily="34" charset="0"/>
            </a:endParaRPr>
          </a:p>
          <a:p>
            <a:r>
              <a:rPr lang="en-US" altLang="zh-TW" sz="1200" b="0" i="0" u="none" strike="noStrike" dirty="0">
                <a:solidFill>
                  <a:srgbClr val="000000"/>
                </a:solidFill>
                <a:effectLst/>
                <a:latin typeface="Arial" panose="020B0604020202020204" pitchFamily="34" charset="0"/>
              </a:rPr>
              <a:t>Secondly, by examining social media’s performance in the disaster, we can have a deep understanding of their characteristics, so that we can set up more informative communication channels.</a:t>
            </a:r>
          </a:p>
          <a:p>
            <a:endParaRPr lang="en-US" altLang="zh-TW" sz="1200" b="0" i="0" u="none" strike="noStrike" dirty="0">
              <a:solidFill>
                <a:srgbClr val="000000"/>
              </a:solidFill>
              <a:effectLst/>
              <a:latin typeface="Arial" panose="020B0604020202020204" pitchFamily="34" charset="0"/>
            </a:endParaRPr>
          </a:p>
          <a:p>
            <a:r>
              <a:rPr lang="en-US" altLang="zh-TW" sz="1200" b="0" i="0" u="none" strike="noStrike" dirty="0">
                <a:solidFill>
                  <a:srgbClr val="000000"/>
                </a:solidFill>
                <a:effectLst/>
                <a:latin typeface="Arial" panose="020B0604020202020204" pitchFamily="34" charset="0"/>
              </a:rPr>
              <a:t>Given how influential social medias are, we can use them to alert and notify people of such disasters as soon as possible, which is especially crucial for nearby residents.</a:t>
            </a:r>
          </a:p>
          <a:p>
            <a:endParaRPr lang="en-US" altLang="zh-TW" sz="1200" b="0" i="0" u="none" strike="noStrike" dirty="0">
              <a:solidFill>
                <a:srgbClr val="000000"/>
              </a:solidFill>
              <a:effectLst/>
              <a:latin typeface="Arial" panose="020B0604020202020204" pitchFamily="34" charset="0"/>
            </a:endParaRPr>
          </a:p>
          <a:p>
            <a:r>
              <a:rPr lang="en-US" altLang="zh-TW" sz="1200" b="0" i="0" u="none" strike="noStrike" dirty="0">
                <a:solidFill>
                  <a:srgbClr val="000000"/>
                </a:solidFill>
                <a:effectLst/>
                <a:latin typeface="Arial" panose="020B0604020202020204" pitchFamily="34" charset="0"/>
              </a:rPr>
              <a:t>Thirdly, by proposed a method of comparing geographic distribution of simulated risk and actual attention trend, we can effectively estimate people's risk awareness.</a:t>
            </a:r>
          </a:p>
          <a:p>
            <a:endParaRPr lang="en-US" altLang="zh-TW" sz="1200" b="0" i="0" u="none" strike="noStrike" dirty="0">
              <a:solidFill>
                <a:srgbClr val="000000"/>
              </a:solidFill>
              <a:effectLst/>
              <a:latin typeface="Arial" panose="020B0604020202020204" pitchFamily="34" charset="0"/>
            </a:endParaRPr>
          </a:p>
          <a:p>
            <a:r>
              <a:rPr lang="en-US" altLang="zh-TW" sz="1200" b="0" i="0" u="none" strike="noStrike" dirty="0">
                <a:solidFill>
                  <a:srgbClr val="000000"/>
                </a:solidFill>
                <a:effectLst/>
                <a:latin typeface="Arial" panose="020B0604020202020204" pitchFamily="34" charset="0"/>
              </a:rPr>
              <a:t>These information can  play a very important role in disaster management. For example, we can use them to identifying high-risk areas with higher accuracy and tailor more effective disaster response.</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ECD9A413-6259-46F2-B236-34E9E65AD5BB}" type="slidenum">
              <a:rPr lang="zh-CN" altLang="en-US" smtClean="0"/>
              <a:t>9</a:t>
            </a:fld>
            <a:endParaRPr lang="zh-CN" altLang="en-US"/>
          </a:p>
        </p:txBody>
      </p:sp>
    </p:spTree>
    <p:extLst>
      <p:ext uri="{BB962C8B-B14F-4D97-AF65-F5344CB8AC3E}">
        <p14:creationId xmlns:p14="http://schemas.microsoft.com/office/powerpoint/2010/main" val="1926482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19F40-34F8-5F37-82E4-3F2F62FEA6A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959FF83-0E92-0F79-C0C5-4FDE66ADB8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30B77C2-1571-6182-9AA7-5DA11EF20FF4}"/>
              </a:ext>
            </a:extLst>
          </p:cNvPr>
          <p:cNvSpPr>
            <a:spLocks noGrp="1"/>
          </p:cNvSpPr>
          <p:nvPr>
            <p:ph type="dt" sz="half" idx="10"/>
          </p:nvPr>
        </p:nvSpPr>
        <p:spPr/>
        <p:txBody>
          <a:bodyPr/>
          <a:lstStyle/>
          <a:p>
            <a:fld id="{76C7783A-A166-46C5-9F63-6ADF43CC779F}"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2330FA9F-89DC-CB20-8AEA-AB2A40E4A6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558B13-AA76-3A55-E18E-85A3DFAD0866}"/>
              </a:ext>
            </a:extLst>
          </p:cNvPr>
          <p:cNvSpPr>
            <a:spLocks noGrp="1"/>
          </p:cNvSpPr>
          <p:nvPr>
            <p:ph type="sldNum" sz="quarter" idx="12"/>
          </p:nvPr>
        </p:nvSpPr>
        <p:spPr/>
        <p:txBody>
          <a:body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3314188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BAF67-66ED-21AD-9D47-730D936FF0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B0E7404-EE0A-173D-CA7A-FD640001289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E031C3-2953-8F9C-D672-A4C32E8C72AA}"/>
              </a:ext>
            </a:extLst>
          </p:cNvPr>
          <p:cNvSpPr>
            <a:spLocks noGrp="1"/>
          </p:cNvSpPr>
          <p:nvPr>
            <p:ph type="dt" sz="half" idx="10"/>
          </p:nvPr>
        </p:nvSpPr>
        <p:spPr/>
        <p:txBody>
          <a:bodyPr/>
          <a:lstStyle/>
          <a:p>
            <a:fld id="{76C7783A-A166-46C5-9F63-6ADF43CC779F}"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8D5D2F66-B90D-2731-F839-4EAF299D7E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B1696B-167E-D3D2-C815-3945EA1FE29D}"/>
              </a:ext>
            </a:extLst>
          </p:cNvPr>
          <p:cNvSpPr>
            <a:spLocks noGrp="1"/>
          </p:cNvSpPr>
          <p:nvPr>
            <p:ph type="sldNum" sz="quarter" idx="12"/>
          </p:nvPr>
        </p:nvSpPr>
        <p:spPr/>
        <p:txBody>
          <a:body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4054523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1A358AE-3BAB-17CE-C9DD-1230227BEBF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15F7FB5-DBB5-990B-92D7-7E6DBFB9673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7C111C-DDD3-0F8E-A87B-EB202F3EF334}"/>
              </a:ext>
            </a:extLst>
          </p:cNvPr>
          <p:cNvSpPr>
            <a:spLocks noGrp="1"/>
          </p:cNvSpPr>
          <p:nvPr>
            <p:ph type="dt" sz="half" idx="10"/>
          </p:nvPr>
        </p:nvSpPr>
        <p:spPr/>
        <p:txBody>
          <a:bodyPr/>
          <a:lstStyle/>
          <a:p>
            <a:fld id="{76C7783A-A166-46C5-9F63-6ADF43CC779F}"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618BDA51-FF4E-6617-27DF-0A9286C44C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60B1DE-162B-8A0F-3534-ADE92BAF64E3}"/>
              </a:ext>
            </a:extLst>
          </p:cNvPr>
          <p:cNvSpPr>
            <a:spLocks noGrp="1"/>
          </p:cNvSpPr>
          <p:nvPr>
            <p:ph type="sldNum" sz="quarter" idx="12"/>
          </p:nvPr>
        </p:nvSpPr>
        <p:spPr/>
        <p:txBody>
          <a:body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844227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327485-79C9-6186-6C35-0DE0980C1E7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ECB46C-EB55-36E3-E5E7-54E64BA789B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573CD0-8645-0A0D-D344-6822458FD28E}"/>
              </a:ext>
            </a:extLst>
          </p:cNvPr>
          <p:cNvSpPr>
            <a:spLocks noGrp="1"/>
          </p:cNvSpPr>
          <p:nvPr>
            <p:ph type="dt" sz="half" idx="10"/>
          </p:nvPr>
        </p:nvSpPr>
        <p:spPr/>
        <p:txBody>
          <a:bodyPr/>
          <a:lstStyle/>
          <a:p>
            <a:fld id="{76C7783A-A166-46C5-9F63-6ADF43CC779F}"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D8BA4364-AEFC-2AC6-2A88-A51F0C7855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8DDEAD-CDF6-5CC3-5EA9-5345C45FEEB6}"/>
              </a:ext>
            </a:extLst>
          </p:cNvPr>
          <p:cNvSpPr>
            <a:spLocks noGrp="1"/>
          </p:cNvSpPr>
          <p:nvPr>
            <p:ph type="sldNum" sz="quarter" idx="12"/>
          </p:nvPr>
        </p:nvSpPr>
        <p:spPr/>
        <p:txBody>
          <a:body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11708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7E22B-276B-EBF1-5DCB-A716954FDE5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95A92DB-6615-22DC-E162-F3CBE12221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E8E99D-4469-C71C-31F2-23523F8EB637}"/>
              </a:ext>
            </a:extLst>
          </p:cNvPr>
          <p:cNvSpPr>
            <a:spLocks noGrp="1"/>
          </p:cNvSpPr>
          <p:nvPr>
            <p:ph type="dt" sz="half" idx="10"/>
          </p:nvPr>
        </p:nvSpPr>
        <p:spPr/>
        <p:txBody>
          <a:bodyPr/>
          <a:lstStyle/>
          <a:p>
            <a:fld id="{76C7783A-A166-46C5-9F63-6ADF43CC779F}"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4904AC9A-61F4-5C5D-86AD-1980A65EFB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6318BD3-4B7A-4CA0-EC9F-6029B334F023}"/>
              </a:ext>
            </a:extLst>
          </p:cNvPr>
          <p:cNvSpPr>
            <a:spLocks noGrp="1"/>
          </p:cNvSpPr>
          <p:nvPr>
            <p:ph type="sldNum" sz="quarter" idx="12"/>
          </p:nvPr>
        </p:nvSpPr>
        <p:spPr/>
        <p:txBody>
          <a:body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3770922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B6809-EEEE-DC66-A975-F7D4020A7F6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9DB29F-3539-ACDE-7AD1-4C59CAA2FBD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58704CD-B6B2-EDB7-2C80-3DFDFA04A15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415AE5A-BF6F-8CD2-CA9A-762201F955B4}"/>
              </a:ext>
            </a:extLst>
          </p:cNvPr>
          <p:cNvSpPr>
            <a:spLocks noGrp="1"/>
          </p:cNvSpPr>
          <p:nvPr>
            <p:ph type="dt" sz="half" idx="10"/>
          </p:nvPr>
        </p:nvSpPr>
        <p:spPr/>
        <p:txBody>
          <a:bodyPr/>
          <a:lstStyle/>
          <a:p>
            <a:fld id="{76C7783A-A166-46C5-9F63-6ADF43CC779F}" type="datetimeFigureOut">
              <a:rPr lang="zh-CN" altLang="en-US" smtClean="0"/>
              <a:t>2023/4/10</a:t>
            </a:fld>
            <a:endParaRPr lang="zh-CN" altLang="en-US"/>
          </a:p>
        </p:txBody>
      </p:sp>
      <p:sp>
        <p:nvSpPr>
          <p:cNvPr id="6" name="页脚占位符 5">
            <a:extLst>
              <a:ext uri="{FF2B5EF4-FFF2-40B4-BE49-F238E27FC236}">
                <a16:creationId xmlns:a16="http://schemas.microsoft.com/office/drawing/2014/main" id="{7911F8AD-2036-89BD-C8E4-A4B8F3C46A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396770E-B3B2-71A0-8D99-C25087C610C6}"/>
              </a:ext>
            </a:extLst>
          </p:cNvPr>
          <p:cNvSpPr>
            <a:spLocks noGrp="1"/>
          </p:cNvSpPr>
          <p:nvPr>
            <p:ph type="sldNum" sz="quarter" idx="12"/>
          </p:nvPr>
        </p:nvSpPr>
        <p:spPr/>
        <p:txBody>
          <a:body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363632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59649-F4B3-7565-D1D2-8AF69E3DE16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EB42DE-D0CC-9E6D-939E-AB2D6ECB68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50EE29-2421-26AF-60A6-29CCC96205E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F61A1C2-2437-94FB-3C49-1A0A1C0B24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11620DF-F6E0-EFC1-DAC7-730B39D8544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95D33AD-EA5D-5632-F891-681D122A90E3}"/>
              </a:ext>
            </a:extLst>
          </p:cNvPr>
          <p:cNvSpPr>
            <a:spLocks noGrp="1"/>
          </p:cNvSpPr>
          <p:nvPr>
            <p:ph type="dt" sz="half" idx="10"/>
          </p:nvPr>
        </p:nvSpPr>
        <p:spPr/>
        <p:txBody>
          <a:bodyPr/>
          <a:lstStyle/>
          <a:p>
            <a:fld id="{76C7783A-A166-46C5-9F63-6ADF43CC779F}" type="datetimeFigureOut">
              <a:rPr lang="zh-CN" altLang="en-US" smtClean="0"/>
              <a:t>2023/4/10</a:t>
            </a:fld>
            <a:endParaRPr lang="zh-CN" altLang="en-US"/>
          </a:p>
        </p:txBody>
      </p:sp>
      <p:sp>
        <p:nvSpPr>
          <p:cNvPr id="8" name="页脚占位符 7">
            <a:extLst>
              <a:ext uri="{FF2B5EF4-FFF2-40B4-BE49-F238E27FC236}">
                <a16:creationId xmlns:a16="http://schemas.microsoft.com/office/drawing/2014/main" id="{B1180D90-DFC7-B782-7A95-31729C13C3D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B061F9C-FDFF-B98A-CC04-2B1527C9E764}"/>
              </a:ext>
            </a:extLst>
          </p:cNvPr>
          <p:cNvSpPr>
            <a:spLocks noGrp="1"/>
          </p:cNvSpPr>
          <p:nvPr>
            <p:ph type="sldNum" sz="quarter" idx="12"/>
          </p:nvPr>
        </p:nvSpPr>
        <p:spPr/>
        <p:txBody>
          <a:body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1812794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CB273-60EF-DDF3-E662-C7F6AD573FB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3EDC2F9-DFF4-4B90-3C86-D70DF3596E72}"/>
              </a:ext>
            </a:extLst>
          </p:cNvPr>
          <p:cNvSpPr>
            <a:spLocks noGrp="1"/>
          </p:cNvSpPr>
          <p:nvPr>
            <p:ph type="dt" sz="half" idx="10"/>
          </p:nvPr>
        </p:nvSpPr>
        <p:spPr/>
        <p:txBody>
          <a:bodyPr/>
          <a:lstStyle/>
          <a:p>
            <a:fld id="{76C7783A-A166-46C5-9F63-6ADF43CC779F}" type="datetimeFigureOut">
              <a:rPr lang="zh-CN" altLang="en-US" smtClean="0"/>
              <a:t>2023/4/10</a:t>
            </a:fld>
            <a:endParaRPr lang="zh-CN" altLang="en-US"/>
          </a:p>
        </p:txBody>
      </p:sp>
      <p:sp>
        <p:nvSpPr>
          <p:cNvPr id="4" name="页脚占位符 3">
            <a:extLst>
              <a:ext uri="{FF2B5EF4-FFF2-40B4-BE49-F238E27FC236}">
                <a16:creationId xmlns:a16="http://schemas.microsoft.com/office/drawing/2014/main" id="{39331663-3364-A05F-0081-4D1A5E07D6B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86DBF1E-0335-F4E0-7CAE-08B29BB5B9B4}"/>
              </a:ext>
            </a:extLst>
          </p:cNvPr>
          <p:cNvSpPr>
            <a:spLocks noGrp="1"/>
          </p:cNvSpPr>
          <p:nvPr>
            <p:ph type="sldNum" sz="quarter" idx="12"/>
          </p:nvPr>
        </p:nvSpPr>
        <p:spPr/>
        <p:txBody>
          <a:body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2980575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87055B7-F4CD-97E1-804F-E852750D1DD6}"/>
              </a:ext>
            </a:extLst>
          </p:cNvPr>
          <p:cNvSpPr>
            <a:spLocks noGrp="1"/>
          </p:cNvSpPr>
          <p:nvPr>
            <p:ph type="dt" sz="half" idx="10"/>
          </p:nvPr>
        </p:nvSpPr>
        <p:spPr/>
        <p:txBody>
          <a:bodyPr/>
          <a:lstStyle/>
          <a:p>
            <a:fld id="{76C7783A-A166-46C5-9F63-6ADF43CC779F}" type="datetimeFigureOut">
              <a:rPr lang="zh-CN" altLang="en-US" smtClean="0"/>
              <a:t>2023/4/10</a:t>
            </a:fld>
            <a:endParaRPr lang="zh-CN" altLang="en-US"/>
          </a:p>
        </p:txBody>
      </p:sp>
      <p:sp>
        <p:nvSpPr>
          <p:cNvPr id="3" name="页脚占位符 2">
            <a:extLst>
              <a:ext uri="{FF2B5EF4-FFF2-40B4-BE49-F238E27FC236}">
                <a16:creationId xmlns:a16="http://schemas.microsoft.com/office/drawing/2014/main" id="{7E6F6300-8BEE-AEA1-213F-7430654B8BB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DA9D7FB-2B9B-78DD-751B-BE25C2D2569C}"/>
              </a:ext>
            </a:extLst>
          </p:cNvPr>
          <p:cNvSpPr>
            <a:spLocks noGrp="1"/>
          </p:cNvSpPr>
          <p:nvPr>
            <p:ph type="sldNum" sz="quarter" idx="12"/>
          </p:nvPr>
        </p:nvSpPr>
        <p:spPr/>
        <p:txBody>
          <a:body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3120712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55DAF-05BD-4462-68FF-D0933DEF1B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EF22DA-F5FC-9A53-8FCC-8EF461FA5A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C1E2AE9-6B78-BB80-A8A0-5E80CF2EBA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2C91D-2B47-A177-0A8F-30311F0189A6}"/>
              </a:ext>
            </a:extLst>
          </p:cNvPr>
          <p:cNvSpPr>
            <a:spLocks noGrp="1"/>
          </p:cNvSpPr>
          <p:nvPr>
            <p:ph type="dt" sz="half" idx="10"/>
          </p:nvPr>
        </p:nvSpPr>
        <p:spPr/>
        <p:txBody>
          <a:bodyPr/>
          <a:lstStyle/>
          <a:p>
            <a:fld id="{76C7783A-A166-46C5-9F63-6ADF43CC779F}" type="datetimeFigureOut">
              <a:rPr lang="zh-CN" altLang="en-US" smtClean="0"/>
              <a:t>2023/4/10</a:t>
            </a:fld>
            <a:endParaRPr lang="zh-CN" altLang="en-US"/>
          </a:p>
        </p:txBody>
      </p:sp>
      <p:sp>
        <p:nvSpPr>
          <p:cNvPr id="6" name="页脚占位符 5">
            <a:extLst>
              <a:ext uri="{FF2B5EF4-FFF2-40B4-BE49-F238E27FC236}">
                <a16:creationId xmlns:a16="http://schemas.microsoft.com/office/drawing/2014/main" id="{0E3E6F5D-5013-4867-E724-72BB8E864AB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273B573-D6BD-C7F1-BEA8-4D8AD78C47AF}"/>
              </a:ext>
            </a:extLst>
          </p:cNvPr>
          <p:cNvSpPr>
            <a:spLocks noGrp="1"/>
          </p:cNvSpPr>
          <p:nvPr>
            <p:ph type="sldNum" sz="quarter" idx="12"/>
          </p:nvPr>
        </p:nvSpPr>
        <p:spPr/>
        <p:txBody>
          <a:body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93777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C5E22-774D-3395-323E-12E30C1CCA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FF82491-812B-78F8-8297-FC5C18293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3AA35DA-E57A-5A97-EDA4-4A47676183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192311-DF1E-9517-C212-3639EAF047CF}"/>
              </a:ext>
            </a:extLst>
          </p:cNvPr>
          <p:cNvSpPr>
            <a:spLocks noGrp="1"/>
          </p:cNvSpPr>
          <p:nvPr>
            <p:ph type="dt" sz="half" idx="10"/>
          </p:nvPr>
        </p:nvSpPr>
        <p:spPr/>
        <p:txBody>
          <a:bodyPr/>
          <a:lstStyle/>
          <a:p>
            <a:fld id="{76C7783A-A166-46C5-9F63-6ADF43CC779F}" type="datetimeFigureOut">
              <a:rPr lang="zh-CN" altLang="en-US" smtClean="0"/>
              <a:t>2023/4/10</a:t>
            </a:fld>
            <a:endParaRPr lang="zh-CN" altLang="en-US"/>
          </a:p>
        </p:txBody>
      </p:sp>
      <p:sp>
        <p:nvSpPr>
          <p:cNvPr id="6" name="页脚占位符 5">
            <a:extLst>
              <a:ext uri="{FF2B5EF4-FFF2-40B4-BE49-F238E27FC236}">
                <a16:creationId xmlns:a16="http://schemas.microsoft.com/office/drawing/2014/main" id="{FD12929C-B091-6D23-B66F-1B596F6B04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F1FC87-8058-CF1F-1956-67F91601D083}"/>
              </a:ext>
            </a:extLst>
          </p:cNvPr>
          <p:cNvSpPr>
            <a:spLocks noGrp="1"/>
          </p:cNvSpPr>
          <p:nvPr>
            <p:ph type="sldNum" sz="quarter" idx="12"/>
          </p:nvPr>
        </p:nvSpPr>
        <p:spPr/>
        <p:txBody>
          <a:body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2455578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4383FE4-3BDE-1D96-18B8-D0FD8EAC19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16C2AFB-AB5C-876D-7B9C-CC908C4DDC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7BC8E0-435B-E167-1E71-5027132C7E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7783A-A166-46C5-9F63-6ADF43CC779F}"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10C31485-2D0F-81F2-BD1E-24D7CC6E03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F29F680-4F5F-27C0-E58D-9D0649862B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56383-C1F4-48C2-BDCB-A5399959706E}" type="slidenum">
              <a:rPr lang="zh-CN" altLang="en-US" smtClean="0"/>
              <a:t>‹#›</a:t>
            </a:fld>
            <a:endParaRPr lang="zh-CN" altLang="en-US"/>
          </a:p>
        </p:txBody>
      </p:sp>
    </p:spTree>
    <p:extLst>
      <p:ext uri="{BB962C8B-B14F-4D97-AF65-F5344CB8AC3E}">
        <p14:creationId xmlns:p14="http://schemas.microsoft.com/office/powerpoint/2010/main" val="2530609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video" Target="../media/media1.avi"/><Relationship Id="rId7" Type="http://schemas.microsoft.com/office/2007/relationships/hdphoto" Target="../media/hdphoto1.wdp"/><Relationship Id="rId2" Type="http://schemas.microsoft.com/office/2007/relationships/media" Target="../media/media1.avi"/><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5.xml"/><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hio Train Derailment: A Timeline - The New York Times">
            <a:extLst>
              <a:ext uri="{FF2B5EF4-FFF2-40B4-BE49-F238E27FC236}">
                <a16:creationId xmlns:a16="http://schemas.microsoft.com/office/drawing/2014/main" id="{2AE6F8F7-A029-7AE0-4A9F-F8E4F5E0536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822" y="0"/>
            <a:ext cx="1219482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1C6860A-1752-3CA3-393A-5B525D4367B2}"/>
              </a:ext>
            </a:extLst>
          </p:cNvPr>
          <p:cNvSpPr/>
          <p:nvPr/>
        </p:nvSpPr>
        <p:spPr>
          <a:xfrm>
            <a:off x="0" y="0"/>
            <a:ext cx="12192000" cy="6858000"/>
          </a:xfrm>
          <a:prstGeom prst="rect">
            <a:avLst/>
          </a:prstGeom>
          <a:solidFill>
            <a:srgbClr val="002647">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50800" dist="50800" dir="5400000" algn="ctr" rotWithShape="0">
                  <a:srgbClr val="000000">
                    <a:alpha val="50000"/>
                  </a:srgbClr>
                </a:outerShdw>
              </a:effectLst>
            </a:endParaRPr>
          </a:p>
        </p:txBody>
      </p:sp>
      <p:sp>
        <p:nvSpPr>
          <p:cNvPr id="8" name="文本框 7">
            <a:extLst>
              <a:ext uri="{FF2B5EF4-FFF2-40B4-BE49-F238E27FC236}">
                <a16:creationId xmlns:a16="http://schemas.microsoft.com/office/drawing/2014/main" id="{43EA19E0-95CA-E98C-6240-AFCB3303BB0C}"/>
              </a:ext>
            </a:extLst>
          </p:cNvPr>
          <p:cNvSpPr txBox="1"/>
          <p:nvPr/>
        </p:nvSpPr>
        <p:spPr>
          <a:xfrm>
            <a:off x="214311" y="2657475"/>
            <a:ext cx="11491914" cy="563359"/>
          </a:xfrm>
          <a:prstGeom prst="rect">
            <a:avLst/>
          </a:prstGeom>
          <a:noFill/>
        </p:spPr>
        <p:txBody>
          <a:bodyPr wrap="square" rtlCol="0">
            <a:noAutofit/>
          </a:bodyPr>
          <a:lstStyle/>
          <a:p>
            <a:pPr eaLnBrk="1" hangingPunct="1">
              <a:lnSpc>
                <a:spcPct val="110000"/>
              </a:lnSpc>
              <a:spcBef>
                <a:spcPct val="0"/>
              </a:spcBef>
              <a:buFontTx/>
              <a:buNone/>
            </a:pPr>
            <a:r>
              <a:rPr lang="en-US" altLang="en-US" sz="3000" b="1" dirty="0">
                <a:solidFill>
                  <a:srgbClr val="FACA21"/>
                </a:solidFill>
                <a:latin typeface="Times New Roman" panose="02020603050405020304" pitchFamily="18" charset="0"/>
                <a:cs typeface="Times New Roman" panose="02020603050405020304" pitchFamily="18" charset="0"/>
              </a:rPr>
              <a:t>The Effectiveness of Social Media in Timely Disaster Communication</a:t>
            </a:r>
          </a:p>
        </p:txBody>
      </p:sp>
      <p:cxnSp>
        <p:nvCxnSpPr>
          <p:cNvPr id="12" name="直接连接符 11">
            <a:extLst>
              <a:ext uri="{FF2B5EF4-FFF2-40B4-BE49-F238E27FC236}">
                <a16:creationId xmlns:a16="http://schemas.microsoft.com/office/drawing/2014/main" id="{51B7F666-2886-7051-BC32-F3D1F3E96B98}"/>
              </a:ext>
            </a:extLst>
          </p:cNvPr>
          <p:cNvCxnSpPr>
            <a:cxnSpLocks/>
          </p:cNvCxnSpPr>
          <p:nvPr/>
        </p:nvCxnSpPr>
        <p:spPr>
          <a:xfrm>
            <a:off x="329181" y="3215308"/>
            <a:ext cx="11262174" cy="0"/>
          </a:xfrm>
          <a:prstGeom prst="line">
            <a:avLst/>
          </a:prstGeom>
          <a:ln w="38100">
            <a:solidFill>
              <a:srgbClr val="FACA2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F1CE5CD-6FF6-BD39-16DA-465A217AD7D2}"/>
              </a:ext>
            </a:extLst>
          </p:cNvPr>
          <p:cNvSpPr txBox="1"/>
          <p:nvPr/>
        </p:nvSpPr>
        <p:spPr>
          <a:xfrm>
            <a:off x="214311" y="3341558"/>
            <a:ext cx="5822260" cy="685572"/>
          </a:xfrm>
          <a:prstGeom prst="rect">
            <a:avLst/>
          </a:prstGeom>
          <a:noFill/>
        </p:spPr>
        <p:txBody>
          <a:bodyPr wrap="square" rtlCol="0">
            <a:spAutoFit/>
          </a:bodyPr>
          <a:lstStyle/>
          <a:p>
            <a:pPr>
              <a:lnSpc>
                <a:spcPct val="110000"/>
              </a:lnSpc>
              <a:spcBef>
                <a:spcPct val="0"/>
              </a:spcBef>
              <a:buFontTx/>
              <a:buNone/>
            </a:pPr>
            <a:r>
              <a:rPr lang="en-US" altLang="en-US" sz="1800" b="1" dirty="0">
                <a:solidFill>
                  <a:schemeClr val="bg1"/>
                </a:solidFill>
                <a:latin typeface="Times New Roman" panose="02020603050405020304" pitchFamily="18" charset="0"/>
                <a:cs typeface="Times New Roman" panose="02020603050405020304" pitchFamily="18" charset="0"/>
              </a:rPr>
              <a:t>Chongdan Pan, Hang Chen, </a:t>
            </a:r>
            <a:r>
              <a:rPr lang="en-US" altLang="zh-CN" sz="1800" b="1" dirty="0">
                <a:solidFill>
                  <a:schemeClr val="bg1"/>
                </a:solidFill>
                <a:latin typeface="Times New Roman" panose="02020603050405020304" pitchFamily="18" charset="0"/>
                <a:cs typeface="Times New Roman" panose="02020603050405020304" pitchFamily="18" charset="0"/>
              </a:rPr>
              <a:t>Chia-</a:t>
            </a:r>
            <a:r>
              <a:rPr lang="en-US" altLang="zh-CN" sz="1800" b="1" dirty="0" err="1">
                <a:solidFill>
                  <a:schemeClr val="bg1"/>
                </a:solidFill>
                <a:latin typeface="Times New Roman" panose="02020603050405020304" pitchFamily="18" charset="0"/>
                <a:cs typeface="Times New Roman" panose="02020603050405020304" pitchFamily="18" charset="0"/>
              </a:rPr>
              <a:t>Hsun</a:t>
            </a:r>
            <a:r>
              <a:rPr lang="en-US" altLang="zh-CN" sz="1800" b="1" dirty="0">
                <a:solidFill>
                  <a:schemeClr val="bg1"/>
                </a:solidFill>
                <a:latin typeface="Times New Roman" panose="02020603050405020304" pitchFamily="18" charset="0"/>
                <a:cs typeface="Times New Roman" panose="02020603050405020304" pitchFamily="18" charset="0"/>
              </a:rPr>
              <a:t> Chang</a:t>
            </a:r>
            <a:r>
              <a:rPr lang="en-US" altLang="en-US" sz="1800" b="1" dirty="0">
                <a:solidFill>
                  <a:schemeClr val="bg1"/>
                </a:solidFill>
                <a:latin typeface="Times New Roman" panose="02020603050405020304" pitchFamily="18" charset="0"/>
                <a:cs typeface="Times New Roman" panose="02020603050405020304" pitchFamily="18" charset="0"/>
              </a:rPr>
              <a:t>, Yun Lee</a:t>
            </a:r>
          </a:p>
          <a:p>
            <a:pPr>
              <a:lnSpc>
                <a:spcPct val="110000"/>
              </a:lnSpc>
              <a:spcBef>
                <a:spcPct val="0"/>
              </a:spcBef>
              <a:buFontTx/>
              <a:buNone/>
            </a:pPr>
            <a:r>
              <a:rPr lang="en-US" altLang="en-US" sz="1800" dirty="0">
                <a:solidFill>
                  <a:schemeClr val="bg1"/>
                </a:solidFill>
                <a:latin typeface="Times New Roman" panose="02020603050405020304" pitchFamily="18" charset="0"/>
                <a:cs typeface="Times New Roman" panose="02020603050405020304" pitchFamily="18" charset="0"/>
              </a:rPr>
              <a:t>University of Michigan – School of Information</a:t>
            </a:r>
            <a:endParaRPr lang="zh-CN" altLang="en-US" dirty="0"/>
          </a:p>
        </p:txBody>
      </p:sp>
      <p:pic>
        <p:nvPicPr>
          <p:cNvPr id="20" name="图片 9" descr="徽标, 公司名称&#10;&#10;描述已自动生成">
            <a:extLst>
              <a:ext uri="{FF2B5EF4-FFF2-40B4-BE49-F238E27FC236}">
                <a16:creationId xmlns:a16="http://schemas.microsoft.com/office/drawing/2014/main" id="{0000BA33-878B-4044-6D68-8F75172A9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5457" y="5770133"/>
            <a:ext cx="1131743" cy="9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8403543"/>
      </p:ext>
    </p:extLst>
  </p:cSld>
  <p:clrMapOvr>
    <a:masterClrMapping/>
  </p:clrMapOvr>
  <p:transition spd="slow" advTm="16194">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hio Train Derailment: A Timeline - The New York Times">
            <a:extLst>
              <a:ext uri="{FF2B5EF4-FFF2-40B4-BE49-F238E27FC236}">
                <a16:creationId xmlns:a16="http://schemas.microsoft.com/office/drawing/2014/main" id="{2AE6F8F7-A029-7AE0-4A9F-F8E4F5E0536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822" y="0"/>
            <a:ext cx="12194822"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1C6860A-1752-3CA3-393A-5B525D4367B2}"/>
              </a:ext>
            </a:extLst>
          </p:cNvPr>
          <p:cNvSpPr/>
          <p:nvPr/>
        </p:nvSpPr>
        <p:spPr>
          <a:xfrm>
            <a:off x="0" y="0"/>
            <a:ext cx="12192000" cy="6858000"/>
          </a:xfrm>
          <a:prstGeom prst="rect">
            <a:avLst/>
          </a:prstGeom>
          <a:solidFill>
            <a:srgbClr val="002647">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50800" dist="50800" dir="5400000" algn="ctr" rotWithShape="0">
                  <a:srgbClr val="000000">
                    <a:alpha val="50000"/>
                  </a:srgbClr>
                </a:outerShdw>
              </a:effectLst>
            </a:endParaRPr>
          </a:p>
        </p:txBody>
      </p:sp>
      <p:sp>
        <p:nvSpPr>
          <p:cNvPr id="8" name="文本框 7">
            <a:extLst>
              <a:ext uri="{FF2B5EF4-FFF2-40B4-BE49-F238E27FC236}">
                <a16:creationId xmlns:a16="http://schemas.microsoft.com/office/drawing/2014/main" id="{43EA19E0-95CA-E98C-6240-AFCB3303BB0C}"/>
              </a:ext>
            </a:extLst>
          </p:cNvPr>
          <p:cNvSpPr txBox="1"/>
          <p:nvPr/>
        </p:nvSpPr>
        <p:spPr>
          <a:xfrm>
            <a:off x="214311" y="2657475"/>
            <a:ext cx="11487954" cy="563359"/>
          </a:xfrm>
          <a:prstGeom prst="rect">
            <a:avLst/>
          </a:prstGeom>
          <a:noFill/>
        </p:spPr>
        <p:txBody>
          <a:bodyPr wrap="square" rtlCol="0">
            <a:noAutofit/>
          </a:bodyPr>
          <a:lstStyle/>
          <a:p>
            <a:pPr algn="ctr" eaLnBrk="1" hangingPunct="1">
              <a:lnSpc>
                <a:spcPct val="110000"/>
              </a:lnSpc>
              <a:spcBef>
                <a:spcPct val="0"/>
              </a:spcBef>
              <a:buFontTx/>
              <a:buNone/>
            </a:pPr>
            <a:r>
              <a:rPr lang="en-US" altLang="en-US" sz="9600" b="1" dirty="0">
                <a:solidFill>
                  <a:srgbClr val="FACA21"/>
                </a:solidFill>
                <a:latin typeface="Times New Roman" panose="02020603050405020304" pitchFamily="18" charset="0"/>
                <a:cs typeface="Times New Roman" panose="02020603050405020304" pitchFamily="18" charset="0"/>
              </a:rPr>
              <a:t>Thank You</a:t>
            </a:r>
          </a:p>
        </p:txBody>
      </p:sp>
      <p:pic>
        <p:nvPicPr>
          <p:cNvPr id="20" name="图片 9" descr="徽标, 公司名称&#10;&#10;描述已自动生成">
            <a:extLst>
              <a:ext uri="{FF2B5EF4-FFF2-40B4-BE49-F238E27FC236}">
                <a16:creationId xmlns:a16="http://schemas.microsoft.com/office/drawing/2014/main" id="{0000BA33-878B-4044-6D68-8F75172A9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5457" y="5770133"/>
            <a:ext cx="1131743" cy="9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4077120"/>
      </p:ext>
    </p:extLst>
  </p:cSld>
  <p:clrMapOvr>
    <a:masterClrMapping/>
  </p:clrMapOvr>
  <p:transition spd="slow" advTm="3013">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hio Train Derailment: A Timeline - The New York Times">
            <a:extLst>
              <a:ext uri="{FF2B5EF4-FFF2-40B4-BE49-F238E27FC236}">
                <a16:creationId xmlns:a16="http://schemas.microsoft.com/office/drawing/2014/main" id="{2AE6F8F7-A029-7AE0-4A9F-F8E4F5E0536C}"/>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2822" y="0"/>
            <a:ext cx="12194822"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7">
            <a:extLst>
              <a:ext uri="{FF2B5EF4-FFF2-40B4-BE49-F238E27FC236}">
                <a16:creationId xmlns:a16="http://schemas.microsoft.com/office/drawing/2014/main" id="{B7A3F9DD-4DAA-4E4B-A115-BC8525F83476}"/>
              </a:ext>
            </a:extLst>
          </p:cNvPr>
          <p:cNvSpPr txBox="1"/>
          <p:nvPr/>
        </p:nvSpPr>
        <p:spPr>
          <a:xfrm>
            <a:off x="404062" y="385883"/>
            <a:ext cx="6944145" cy="798937"/>
          </a:xfrm>
          <a:prstGeom prst="rect">
            <a:avLst/>
          </a:prstGeom>
          <a:noFill/>
        </p:spPr>
        <p:txBody>
          <a:bodyPr wrap="none" rtlCol="0">
            <a:spAutoFit/>
          </a:bodyPr>
          <a:lstStyle/>
          <a:p>
            <a:pPr eaLnBrk="1" hangingPunct="1">
              <a:lnSpc>
                <a:spcPct val="110000"/>
              </a:lnSpc>
              <a:spcBef>
                <a:spcPct val="0"/>
              </a:spcBef>
              <a:buFontTx/>
              <a:buNone/>
            </a:pPr>
            <a:r>
              <a:rPr lang="en-US" altLang="zh-CN" sz="4500" b="1" dirty="0">
                <a:solidFill>
                  <a:srgbClr val="FACA21"/>
                </a:solidFill>
                <a:latin typeface="Times New Roman" panose="02020603050405020304" pitchFamily="18" charset="0"/>
                <a:cs typeface="Times New Roman" panose="02020603050405020304" pitchFamily="18" charset="0"/>
              </a:rPr>
              <a:t>The Ohio Train Derailment</a:t>
            </a:r>
          </a:p>
        </p:txBody>
      </p:sp>
      <p:cxnSp>
        <p:nvCxnSpPr>
          <p:cNvPr id="8" name="Straight Connector 7">
            <a:extLst>
              <a:ext uri="{FF2B5EF4-FFF2-40B4-BE49-F238E27FC236}">
                <a16:creationId xmlns:a16="http://schemas.microsoft.com/office/drawing/2014/main" id="{DB4315E8-E7B6-0E41-8657-A0BCD6055985}"/>
              </a:ext>
            </a:extLst>
          </p:cNvPr>
          <p:cNvCxnSpPr>
            <a:cxnSpLocks/>
          </p:cNvCxnSpPr>
          <p:nvPr/>
        </p:nvCxnSpPr>
        <p:spPr>
          <a:xfrm>
            <a:off x="509716" y="1185633"/>
            <a:ext cx="11056208" cy="0"/>
          </a:xfrm>
          <a:prstGeom prst="line">
            <a:avLst/>
          </a:prstGeom>
          <a:ln w="28575">
            <a:solidFill>
              <a:srgbClr val="FACA2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C3F99AF-FF44-2E48-B1CE-6E4EBA221899}"/>
              </a:ext>
            </a:extLst>
          </p:cNvPr>
          <p:cNvSpPr txBox="1"/>
          <p:nvPr/>
        </p:nvSpPr>
        <p:spPr>
          <a:xfrm>
            <a:off x="490561" y="1296715"/>
            <a:ext cx="2907549" cy="437812"/>
          </a:xfrm>
          <a:prstGeom prst="rect">
            <a:avLst/>
          </a:prstGeom>
          <a:noFill/>
        </p:spPr>
        <p:txBody>
          <a:bodyPr wrap="square">
            <a:spAutoFit/>
          </a:bodyPr>
          <a:lstStyle/>
          <a:p>
            <a:pPr eaLnBrk="1" hangingPunct="1">
              <a:lnSpc>
                <a:spcPct val="110000"/>
              </a:lnSpc>
              <a:spcBef>
                <a:spcPct val="0"/>
              </a:spcBef>
              <a:buFontTx/>
              <a:buNone/>
            </a:pPr>
            <a:r>
              <a:rPr lang="en-US" altLang="zh-CN" sz="2200" b="1" dirty="0">
                <a:solidFill>
                  <a:schemeClr val="bg1"/>
                </a:solidFill>
                <a:latin typeface="Times New Roman" panose="02020603050405020304" pitchFamily="18" charset="0"/>
                <a:cs typeface="Times New Roman" panose="02020603050405020304" pitchFamily="18" charset="0"/>
              </a:rPr>
              <a:t>February 3</a:t>
            </a:r>
            <a:r>
              <a:rPr lang="en-US" altLang="zh-CN" sz="2200" b="1" baseline="30000" dirty="0">
                <a:solidFill>
                  <a:schemeClr val="bg1"/>
                </a:solidFill>
                <a:latin typeface="Times New Roman" panose="02020603050405020304" pitchFamily="18" charset="0"/>
                <a:cs typeface="Times New Roman" panose="02020603050405020304" pitchFamily="18" charset="0"/>
              </a:rPr>
              <a:t>rd</a:t>
            </a:r>
            <a:r>
              <a:rPr lang="en-US" altLang="zh-CN" sz="2200" b="1" dirty="0">
                <a:solidFill>
                  <a:schemeClr val="bg1"/>
                </a:solidFill>
                <a:latin typeface="Times New Roman" panose="02020603050405020304" pitchFamily="18" charset="0"/>
                <a:cs typeface="Times New Roman" panose="02020603050405020304" pitchFamily="18" charset="0"/>
              </a:rPr>
              <a:t>, 2023</a:t>
            </a:r>
            <a:endParaRPr lang="en-US" altLang="zh-CN"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9230606"/>
      </p:ext>
    </p:extLst>
  </p:cSld>
  <p:clrMapOvr>
    <a:masterClrMapping/>
  </p:clrMapOvr>
  <p:transition spd="slow" advTm="14917">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hio Train Derailment: A Timeline - The New York Times">
            <a:extLst>
              <a:ext uri="{FF2B5EF4-FFF2-40B4-BE49-F238E27FC236}">
                <a16:creationId xmlns:a16="http://schemas.microsoft.com/office/drawing/2014/main" id="{2AE6F8F7-A029-7AE0-4A9F-F8E4F5E0536C}"/>
              </a:ext>
            </a:extLst>
          </p:cNvPr>
          <p:cNvPicPr>
            <a:picLocks noChangeAspect="1" noChangeArrowheads="1"/>
          </p:cNvPicPr>
          <p:nvPr/>
        </p:nvPicPr>
        <p:blipFill>
          <a:blip r:embed="rId4">
            <a:alphaModFix amt="20000"/>
            <a:extLst>
              <a:ext uri="{BEBA8EAE-BF5A-486C-A8C5-ECC9F3942E4B}">
                <a14:imgProps xmlns:a14="http://schemas.microsoft.com/office/drawing/2010/main">
                  <a14:imgLayer r:embed="rId5">
                    <a14:imgEffect>
                      <a14:brightnessContrast bright="50000" contrast="20000"/>
                    </a14:imgEffect>
                  </a14:imgLayer>
                </a14:imgProps>
              </a:ext>
              <a:ext uri="{28A0092B-C50C-407E-A947-70E740481C1C}">
                <a14:useLocalDpi xmlns:a14="http://schemas.microsoft.com/office/drawing/2010/main" val="0"/>
              </a:ext>
            </a:extLst>
          </a:blip>
          <a:srcRect/>
          <a:stretch>
            <a:fillRect/>
          </a:stretch>
        </p:blipFill>
        <p:spPr bwMode="auto">
          <a:xfrm>
            <a:off x="-2822" y="0"/>
            <a:ext cx="12194822"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3EA19E0-95CA-E98C-6240-AFCB3303BB0C}"/>
              </a:ext>
            </a:extLst>
          </p:cNvPr>
          <p:cNvSpPr txBox="1"/>
          <p:nvPr/>
        </p:nvSpPr>
        <p:spPr>
          <a:xfrm>
            <a:off x="564082" y="159443"/>
            <a:ext cx="7821372" cy="1269963"/>
          </a:xfrm>
          <a:prstGeom prst="rect">
            <a:avLst/>
          </a:prstGeom>
          <a:noFill/>
        </p:spPr>
        <p:txBody>
          <a:bodyPr wrap="none" rtlCol="0">
            <a:spAutoFit/>
          </a:bodyPr>
          <a:lstStyle/>
          <a:p>
            <a:pPr eaLnBrk="1" hangingPunct="1">
              <a:lnSpc>
                <a:spcPct val="110000"/>
              </a:lnSpc>
              <a:spcBef>
                <a:spcPct val="0"/>
              </a:spcBef>
              <a:buFontTx/>
              <a:buNone/>
            </a:pPr>
            <a:r>
              <a:rPr lang="en-US" altLang="zh-CN" sz="7500" b="1" dirty="0">
                <a:solidFill>
                  <a:srgbClr val="002647"/>
                </a:solidFill>
                <a:latin typeface="Times New Roman" panose="02020603050405020304" pitchFamily="18" charset="0"/>
                <a:cs typeface="Times New Roman" panose="02020603050405020304" pitchFamily="18" charset="0"/>
              </a:rPr>
              <a:t>When</a:t>
            </a:r>
            <a:r>
              <a:rPr lang="en-US" altLang="zh-CN" sz="3000" b="1" dirty="0">
                <a:solidFill>
                  <a:srgbClr val="002647"/>
                </a:solidFill>
                <a:latin typeface="Times New Roman" panose="02020603050405020304" pitchFamily="18" charset="0"/>
                <a:cs typeface="Times New Roman" panose="02020603050405020304" pitchFamily="18" charset="0"/>
              </a:rPr>
              <a:t> </a:t>
            </a:r>
            <a:r>
              <a:rPr lang="en-US" altLang="zh-CN" sz="3000" dirty="0">
                <a:solidFill>
                  <a:srgbClr val="002647"/>
                </a:solidFill>
                <a:latin typeface="Times New Roman" panose="02020603050405020304" pitchFamily="18" charset="0"/>
                <a:cs typeface="Times New Roman" panose="02020603050405020304" pitchFamily="18" charset="0"/>
              </a:rPr>
              <a:t>did you hear about the disaster?</a:t>
            </a:r>
          </a:p>
        </p:txBody>
      </p:sp>
      <p:sp>
        <p:nvSpPr>
          <p:cNvPr id="2" name="文本框 1">
            <a:extLst>
              <a:ext uri="{FF2B5EF4-FFF2-40B4-BE49-F238E27FC236}">
                <a16:creationId xmlns:a16="http://schemas.microsoft.com/office/drawing/2014/main" id="{6CE4BDA3-D1E1-28C5-CAEF-3383302296AF}"/>
              </a:ext>
            </a:extLst>
          </p:cNvPr>
          <p:cNvSpPr txBox="1"/>
          <p:nvPr/>
        </p:nvSpPr>
        <p:spPr>
          <a:xfrm>
            <a:off x="564082" y="1262272"/>
            <a:ext cx="11301171" cy="1269963"/>
          </a:xfrm>
          <a:prstGeom prst="rect">
            <a:avLst/>
          </a:prstGeom>
          <a:noFill/>
        </p:spPr>
        <p:txBody>
          <a:bodyPr wrap="none" rtlCol="0">
            <a:spAutoFit/>
          </a:bodyPr>
          <a:lstStyle/>
          <a:p>
            <a:pPr eaLnBrk="1" hangingPunct="1">
              <a:lnSpc>
                <a:spcPct val="110000"/>
              </a:lnSpc>
              <a:spcBef>
                <a:spcPct val="0"/>
              </a:spcBef>
              <a:buFontTx/>
              <a:buNone/>
            </a:pPr>
            <a:r>
              <a:rPr lang="en-US" altLang="zh-CN" sz="3000" dirty="0">
                <a:solidFill>
                  <a:srgbClr val="002647"/>
                </a:solidFill>
                <a:latin typeface="Times New Roman" panose="02020603050405020304" pitchFamily="18" charset="0"/>
                <a:cs typeface="Times New Roman" panose="02020603050405020304" pitchFamily="18" charset="0"/>
              </a:rPr>
              <a:t>Was the information spread </a:t>
            </a:r>
            <a:r>
              <a:rPr lang="en-US" altLang="zh-CN" sz="7500" b="1" dirty="0">
                <a:solidFill>
                  <a:srgbClr val="002647"/>
                </a:solidFill>
                <a:latin typeface="Times New Roman" panose="02020603050405020304" pitchFamily="18" charset="0"/>
                <a:cs typeface="Times New Roman" panose="02020603050405020304" pitchFamily="18" charset="0"/>
              </a:rPr>
              <a:t>Delayed </a:t>
            </a:r>
            <a:r>
              <a:rPr lang="en-US" altLang="zh-CN" sz="3000" dirty="0">
                <a:solidFill>
                  <a:srgbClr val="002647"/>
                </a:solidFill>
                <a:latin typeface="Times New Roman" panose="02020603050405020304" pitchFamily="18" charset="0"/>
                <a:cs typeface="Times New Roman" panose="02020603050405020304" pitchFamily="18" charset="0"/>
              </a:rPr>
              <a:t>for nearby residents?</a:t>
            </a:r>
          </a:p>
        </p:txBody>
      </p:sp>
    </p:spTree>
    <p:custDataLst>
      <p:tags r:id="rId1"/>
    </p:custDataLst>
    <p:extLst>
      <p:ext uri="{BB962C8B-B14F-4D97-AF65-F5344CB8AC3E}">
        <p14:creationId xmlns:p14="http://schemas.microsoft.com/office/powerpoint/2010/main" val="2694301750"/>
      </p:ext>
    </p:extLst>
  </p:cSld>
  <p:clrMapOvr>
    <a:masterClrMapping/>
  </p:clrMapOvr>
  <p:transition spd="slow" advTm="12107">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hio Train Derailment: A Timeline - The New York Times">
            <a:extLst>
              <a:ext uri="{FF2B5EF4-FFF2-40B4-BE49-F238E27FC236}">
                <a16:creationId xmlns:a16="http://schemas.microsoft.com/office/drawing/2014/main" id="{2AE6F8F7-A029-7AE0-4A9F-F8E4F5E0536C}"/>
              </a:ext>
            </a:extLst>
          </p:cNvPr>
          <p:cNvPicPr>
            <a:picLocks noChangeAspect="1" noChangeArrowheads="1"/>
          </p:cNvPicPr>
          <p:nvPr/>
        </p:nvPicPr>
        <p:blipFill>
          <a:blip r:embed="rId4">
            <a:alphaModFix amt="15000"/>
            <a:extLst>
              <a:ext uri="{BEBA8EAE-BF5A-486C-A8C5-ECC9F3942E4B}">
                <a14:imgProps xmlns:a14="http://schemas.microsoft.com/office/drawing/2010/main">
                  <a14:imgLayer r:embed="rId5">
                    <a14:imgEffect>
                      <a14:brightnessContrast bright="50000" contrast="20000"/>
                    </a14:imgEffect>
                  </a14:imgLayer>
                </a14:imgProps>
              </a:ext>
              <a:ext uri="{28A0092B-C50C-407E-A947-70E740481C1C}">
                <a14:useLocalDpi xmlns:a14="http://schemas.microsoft.com/office/drawing/2010/main" val="0"/>
              </a:ext>
            </a:extLst>
          </a:blip>
          <a:srcRect/>
          <a:stretch>
            <a:fillRect/>
          </a:stretch>
        </p:blipFill>
        <p:spPr bwMode="auto">
          <a:xfrm>
            <a:off x="0" y="0"/>
            <a:ext cx="12194822"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3EA19E0-95CA-E98C-6240-AFCB3303BB0C}"/>
              </a:ext>
            </a:extLst>
          </p:cNvPr>
          <p:cNvSpPr txBox="1"/>
          <p:nvPr/>
        </p:nvSpPr>
        <p:spPr>
          <a:xfrm>
            <a:off x="564082" y="159443"/>
            <a:ext cx="7821372" cy="1269963"/>
          </a:xfrm>
          <a:prstGeom prst="rect">
            <a:avLst/>
          </a:prstGeom>
          <a:noFill/>
        </p:spPr>
        <p:txBody>
          <a:bodyPr wrap="none" rtlCol="0">
            <a:spAutoFit/>
          </a:bodyPr>
          <a:lstStyle/>
          <a:p>
            <a:pPr eaLnBrk="1" hangingPunct="1">
              <a:lnSpc>
                <a:spcPct val="110000"/>
              </a:lnSpc>
              <a:spcBef>
                <a:spcPct val="0"/>
              </a:spcBef>
              <a:buFontTx/>
              <a:buNone/>
            </a:pPr>
            <a:r>
              <a:rPr lang="en-US" altLang="zh-CN" sz="7500" b="1" dirty="0">
                <a:solidFill>
                  <a:srgbClr val="002647"/>
                </a:solidFill>
                <a:latin typeface="Times New Roman" panose="02020603050405020304" pitchFamily="18" charset="0"/>
                <a:cs typeface="Times New Roman" panose="02020603050405020304" pitchFamily="18" charset="0"/>
              </a:rPr>
              <a:t>When</a:t>
            </a:r>
            <a:r>
              <a:rPr lang="en-US" altLang="zh-CN" sz="3000" b="1" dirty="0">
                <a:solidFill>
                  <a:srgbClr val="002647"/>
                </a:solidFill>
                <a:latin typeface="Times New Roman" panose="02020603050405020304" pitchFamily="18" charset="0"/>
                <a:cs typeface="Times New Roman" panose="02020603050405020304" pitchFamily="18" charset="0"/>
              </a:rPr>
              <a:t> </a:t>
            </a:r>
            <a:r>
              <a:rPr lang="en-US" altLang="zh-CN" sz="3000" dirty="0">
                <a:solidFill>
                  <a:srgbClr val="002647"/>
                </a:solidFill>
                <a:latin typeface="Times New Roman" panose="02020603050405020304" pitchFamily="18" charset="0"/>
                <a:cs typeface="Times New Roman" panose="02020603050405020304" pitchFamily="18" charset="0"/>
              </a:rPr>
              <a:t>did you hear about the disaster?</a:t>
            </a:r>
          </a:p>
        </p:txBody>
      </p:sp>
      <p:pic>
        <p:nvPicPr>
          <p:cNvPr id="5" name="图片 4" descr="图表, 折线图&#10;&#10;描述已自动生成">
            <a:extLst>
              <a:ext uri="{FF2B5EF4-FFF2-40B4-BE49-F238E27FC236}">
                <a16:creationId xmlns:a16="http://schemas.microsoft.com/office/drawing/2014/main" id="{41807D4A-22CE-85D3-1583-142C3265C9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820" y="1783832"/>
            <a:ext cx="8052135" cy="3278498"/>
          </a:xfrm>
          <a:prstGeom prst="rect">
            <a:avLst/>
          </a:prstGeom>
        </p:spPr>
      </p:pic>
      <p:grpSp>
        <p:nvGrpSpPr>
          <p:cNvPr id="30" name="组合 29">
            <a:extLst>
              <a:ext uri="{FF2B5EF4-FFF2-40B4-BE49-F238E27FC236}">
                <a16:creationId xmlns:a16="http://schemas.microsoft.com/office/drawing/2014/main" id="{BEAD9281-6BD6-6DB2-6159-F0ACE30B7AD7}"/>
              </a:ext>
            </a:extLst>
          </p:cNvPr>
          <p:cNvGrpSpPr/>
          <p:nvPr/>
        </p:nvGrpSpPr>
        <p:grpSpPr>
          <a:xfrm>
            <a:off x="1016184" y="2875722"/>
            <a:ext cx="3461756" cy="3411882"/>
            <a:chOff x="1016184" y="2875722"/>
            <a:chExt cx="3461756" cy="3411882"/>
          </a:xfrm>
        </p:grpSpPr>
        <p:grpSp>
          <p:nvGrpSpPr>
            <p:cNvPr id="25" name="组合 24">
              <a:extLst>
                <a:ext uri="{FF2B5EF4-FFF2-40B4-BE49-F238E27FC236}">
                  <a16:creationId xmlns:a16="http://schemas.microsoft.com/office/drawing/2014/main" id="{EC6BF8ED-F7A0-7D4C-990A-DE2F706883FA}"/>
                </a:ext>
              </a:extLst>
            </p:cNvPr>
            <p:cNvGrpSpPr/>
            <p:nvPr/>
          </p:nvGrpSpPr>
          <p:grpSpPr>
            <a:xfrm>
              <a:off x="1133060" y="2875722"/>
              <a:ext cx="3344880" cy="2738834"/>
              <a:chOff x="1066800" y="2511419"/>
              <a:chExt cx="2670313" cy="2186489"/>
            </a:xfrm>
          </p:grpSpPr>
          <p:cxnSp>
            <p:nvCxnSpPr>
              <p:cNvPr id="12" name="直接连接符 11">
                <a:extLst>
                  <a:ext uri="{FF2B5EF4-FFF2-40B4-BE49-F238E27FC236}">
                    <a16:creationId xmlns:a16="http://schemas.microsoft.com/office/drawing/2014/main" id="{3E0EB5C1-C5EE-270F-5EE6-468B12FDA546}"/>
                  </a:ext>
                </a:extLst>
              </p:cNvPr>
              <p:cNvCxnSpPr>
                <a:cxnSpLocks/>
              </p:cNvCxnSpPr>
              <p:nvPr/>
            </p:nvCxnSpPr>
            <p:spPr>
              <a:xfrm>
                <a:off x="1066800" y="4401164"/>
                <a:ext cx="0" cy="296744"/>
              </a:xfrm>
              <a:prstGeom prst="line">
                <a:avLst/>
              </a:prstGeom>
              <a:ln w="25400">
                <a:solidFill>
                  <a:srgbClr val="FACA2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EBDCEE6-37B4-DCC1-A6C5-534D276419C7}"/>
                  </a:ext>
                </a:extLst>
              </p:cNvPr>
              <p:cNvCxnSpPr>
                <a:cxnSpLocks/>
              </p:cNvCxnSpPr>
              <p:nvPr/>
            </p:nvCxnSpPr>
            <p:spPr>
              <a:xfrm>
                <a:off x="3737113" y="4401161"/>
                <a:ext cx="0" cy="296744"/>
              </a:xfrm>
              <a:prstGeom prst="line">
                <a:avLst/>
              </a:prstGeom>
              <a:ln w="25400">
                <a:solidFill>
                  <a:srgbClr val="FACA2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A6696A6-28FE-9DDD-0806-EB70136E0C23}"/>
                  </a:ext>
                </a:extLst>
              </p:cNvPr>
              <p:cNvCxnSpPr>
                <a:cxnSpLocks/>
              </p:cNvCxnSpPr>
              <p:nvPr/>
            </p:nvCxnSpPr>
            <p:spPr>
              <a:xfrm>
                <a:off x="1066800" y="4697906"/>
                <a:ext cx="2670313" cy="0"/>
              </a:xfrm>
              <a:prstGeom prst="line">
                <a:avLst/>
              </a:prstGeom>
              <a:ln w="25400">
                <a:solidFill>
                  <a:srgbClr val="FACA2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D45992E-28EB-E7E7-0A74-883BE8E57830}"/>
                  </a:ext>
                </a:extLst>
              </p:cNvPr>
              <p:cNvCxnSpPr>
                <a:cxnSpLocks/>
              </p:cNvCxnSpPr>
              <p:nvPr/>
            </p:nvCxnSpPr>
            <p:spPr>
              <a:xfrm>
                <a:off x="3737113" y="2511419"/>
                <a:ext cx="0" cy="1802172"/>
              </a:xfrm>
              <a:prstGeom prst="line">
                <a:avLst/>
              </a:prstGeom>
              <a:ln w="25400">
                <a:solidFill>
                  <a:srgbClr val="FACA21"/>
                </a:solidFill>
                <a:prstDash val="dash"/>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72C0AFE9-6DF3-B527-F120-D7D7D1EBD69F}"/>
                </a:ext>
              </a:extLst>
            </p:cNvPr>
            <p:cNvSpPr txBox="1"/>
            <p:nvPr/>
          </p:nvSpPr>
          <p:spPr>
            <a:xfrm>
              <a:off x="1016184" y="5724245"/>
              <a:ext cx="3461756" cy="563359"/>
            </a:xfrm>
            <a:prstGeom prst="rect">
              <a:avLst/>
            </a:prstGeom>
            <a:noFill/>
          </p:spPr>
          <p:txBody>
            <a:bodyPr wrap="square" rtlCol="0">
              <a:spAutoFit/>
            </a:bodyPr>
            <a:lstStyle/>
            <a:p>
              <a:pPr algn="ctr" eaLnBrk="1" hangingPunct="1">
                <a:lnSpc>
                  <a:spcPct val="110000"/>
                </a:lnSpc>
                <a:spcBef>
                  <a:spcPct val="0"/>
                </a:spcBef>
                <a:buFontTx/>
                <a:buNone/>
              </a:pPr>
              <a:r>
                <a:rPr lang="en-US" altLang="zh-CN" sz="3000" b="1" dirty="0">
                  <a:solidFill>
                    <a:srgbClr val="002647"/>
                  </a:solidFill>
                  <a:latin typeface="Times New Roman" panose="02020603050405020304" pitchFamily="18" charset="0"/>
                  <a:cs typeface="Times New Roman" panose="02020603050405020304" pitchFamily="18" charset="0"/>
                </a:rPr>
                <a:t>About 10 days late</a:t>
              </a:r>
              <a:endParaRPr lang="en-US" altLang="zh-CN" sz="3000" dirty="0">
                <a:solidFill>
                  <a:srgbClr val="002647"/>
                </a:solidFill>
                <a:latin typeface="Times New Roman" panose="02020603050405020304" pitchFamily="18" charset="0"/>
                <a:cs typeface="Times New Roman" panose="02020603050405020304" pitchFamily="18" charset="0"/>
              </a:endParaRPr>
            </a:p>
          </p:txBody>
        </p:sp>
      </p:grpSp>
      <p:sp>
        <p:nvSpPr>
          <p:cNvPr id="13" name="文本框 5">
            <a:extLst>
              <a:ext uri="{FF2B5EF4-FFF2-40B4-BE49-F238E27FC236}">
                <a16:creationId xmlns:a16="http://schemas.microsoft.com/office/drawing/2014/main" id="{49068B85-1C02-734B-88F0-36D96A326A13}"/>
              </a:ext>
            </a:extLst>
          </p:cNvPr>
          <p:cNvSpPr txBox="1"/>
          <p:nvPr/>
        </p:nvSpPr>
        <p:spPr>
          <a:xfrm>
            <a:off x="3284454" y="4703252"/>
            <a:ext cx="3066866" cy="323165"/>
          </a:xfrm>
          <a:prstGeom prst="rect">
            <a:avLst/>
          </a:prstGeom>
          <a:noFill/>
        </p:spPr>
        <p:txBody>
          <a:bodyPr wrap="none" rtlCol="0">
            <a:spAutoFit/>
          </a:bodyPr>
          <a:lstStyle/>
          <a:p>
            <a:pPr algn="ctr"/>
            <a:r>
              <a:rPr lang="en-US" altLang="zh-CN" sz="1500" dirty="0">
                <a:solidFill>
                  <a:srgbClr val="002647"/>
                </a:solidFill>
                <a:latin typeface="Times New Roman" panose="02020603050405020304" pitchFamily="18" charset="0"/>
                <a:cs typeface="Times New Roman" panose="02020603050405020304" pitchFamily="18" charset="0"/>
              </a:rPr>
              <a:t>Fig 1. Google Trends Attention Score</a:t>
            </a:r>
            <a:endParaRPr lang="zh-CN" altLang="en-US" sz="1500" dirty="0">
              <a:solidFill>
                <a:srgbClr val="002647"/>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70947302"/>
      </p:ext>
    </p:extLst>
  </p:cSld>
  <p:clrMapOvr>
    <a:masterClrMapping/>
  </p:clrMapOvr>
  <p:transition spd="slow" advTm="14963">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hio Train Derailment: A Timeline - The New York Times">
            <a:extLst>
              <a:ext uri="{FF2B5EF4-FFF2-40B4-BE49-F238E27FC236}">
                <a16:creationId xmlns:a16="http://schemas.microsoft.com/office/drawing/2014/main" id="{2AE6F8F7-A029-7AE0-4A9F-F8E4F5E0536C}"/>
              </a:ext>
            </a:extLst>
          </p:cNvPr>
          <p:cNvPicPr>
            <a:picLocks noChangeAspect="1" noChangeArrowheads="1"/>
          </p:cNvPicPr>
          <p:nvPr/>
        </p:nvPicPr>
        <p:blipFill>
          <a:blip r:embed="rId6">
            <a:alphaModFix amt="20000"/>
            <a:extLst>
              <a:ext uri="{BEBA8EAE-BF5A-486C-A8C5-ECC9F3942E4B}">
                <a14:imgProps xmlns:a14="http://schemas.microsoft.com/office/drawing/2010/main">
                  <a14:imgLayer r:embed="rId7">
                    <a14:imgEffect>
                      <a14:brightnessContrast bright="50000" contrast="20000"/>
                    </a14:imgEffect>
                  </a14:imgLayer>
                </a14:imgProps>
              </a:ext>
              <a:ext uri="{28A0092B-C50C-407E-A947-70E740481C1C}">
                <a14:useLocalDpi xmlns:a14="http://schemas.microsoft.com/office/drawing/2010/main" val="0"/>
              </a:ext>
            </a:extLst>
          </a:blip>
          <a:srcRect/>
          <a:stretch>
            <a:fillRect/>
          </a:stretch>
        </p:blipFill>
        <p:spPr bwMode="auto">
          <a:xfrm>
            <a:off x="-2822" y="0"/>
            <a:ext cx="12194822"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3">
            <a:extLst>
              <a:ext uri="{FF2B5EF4-FFF2-40B4-BE49-F238E27FC236}">
                <a16:creationId xmlns:a16="http://schemas.microsoft.com/office/drawing/2014/main" id="{F34550C9-4366-18A4-1B80-FADE650439FE}"/>
              </a:ext>
            </a:extLst>
          </p:cNvPr>
          <p:cNvGrpSpPr/>
          <p:nvPr/>
        </p:nvGrpSpPr>
        <p:grpSpPr>
          <a:xfrm>
            <a:off x="3988477" y="1934653"/>
            <a:ext cx="7611567" cy="4890041"/>
            <a:chOff x="3988477" y="1719996"/>
            <a:chExt cx="7611567" cy="4890041"/>
          </a:xfrm>
        </p:grpSpPr>
        <p:pic>
          <p:nvPicPr>
            <p:cNvPr id="10" name="HourlySimulation">
              <a:hlinkClick r:id="" action="ppaction://media"/>
              <a:extLst>
                <a:ext uri="{FF2B5EF4-FFF2-40B4-BE49-F238E27FC236}">
                  <a16:creationId xmlns:a16="http://schemas.microsoft.com/office/drawing/2014/main" id="{887FE4BD-ACB9-0BD6-541E-43AE1DE7B112}"/>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3988477" y="1719996"/>
              <a:ext cx="7611567" cy="2537189"/>
            </a:xfrm>
            <a:prstGeom prst="rect">
              <a:avLst/>
            </a:prstGeom>
          </p:spPr>
        </p:pic>
        <p:sp>
          <p:nvSpPr>
            <p:cNvPr id="13" name="文本框 12">
              <a:extLst>
                <a:ext uri="{FF2B5EF4-FFF2-40B4-BE49-F238E27FC236}">
                  <a16:creationId xmlns:a16="http://schemas.microsoft.com/office/drawing/2014/main" id="{2ED64F56-5372-DD17-E955-3B33EFABB2EF}"/>
                </a:ext>
              </a:extLst>
            </p:cNvPr>
            <p:cNvSpPr txBox="1"/>
            <p:nvPr/>
          </p:nvSpPr>
          <p:spPr>
            <a:xfrm>
              <a:off x="4505609" y="4855582"/>
              <a:ext cx="6778618" cy="1754455"/>
            </a:xfrm>
            <a:prstGeom prst="rect">
              <a:avLst/>
            </a:prstGeom>
            <a:noFill/>
          </p:spPr>
          <p:txBody>
            <a:bodyPr wrap="square" rtlCol="0">
              <a:spAutoFit/>
            </a:bodyPr>
            <a:lstStyle/>
            <a:p>
              <a:pPr marL="457200" indent="-457200" eaLnBrk="1" hangingPunct="1">
                <a:lnSpc>
                  <a:spcPct val="110000"/>
                </a:lnSpc>
                <a:spcBef>
                  <a:spcPct val="0"/>
                </a:spcBef>
                <a:buFont typeface="Arial" panose="020B0604020202020204" pitchFamily="34" charset="0"/>
                <a:buChar char="•"/>
              </a:pPr>
              <a:r>
                <a:rPr lang="en-US" sz="2500" dirty="0">
                  <a:solidFill>
                    <a:srgbClr val="002647"/>
                  </a:solidFill>
                  <a:latin typeface="Times New Roman" panose="02020603050405020304" pitchFamily="18" charset="0"/>
                  <a:cs typeface="Times New Roman" panose="02020603050405020304" pitchFamily="18" charset="0"/>
                </a:rPr>
                <a:t>Gas dispersion ceased prior to February 14th, shortly after the initial surge of public attention</a:t>
              </a:r>
              <a:endParaRPr lang="en-US" altLang="zh-CN" sz="2500" dirty="0">
                <a:solidFill>
                  <a:srgbClr val="002647"/>
                </a:solidFill>
                <a:latin typeface="Times New Roman" panose="02020603050405020304" pitchFamily="18" charset="0"/>
                <a:cs typeface="Times New Roman" panose="02020603050405020304" pitchFamily="18" charset="0"/>
              </a:endParaRPr>
            </a:p>
            <a:p>
              <a:pPr marL="457200" indent="-457200" eaLnBrk="1" hangingPunct="1">
                <a:lnSpc>
                  <a:spcPct val="110000"/>
                </a:lnSpc>
                <a:spcBef>
                  <a:spcPct val="0"/>
                </a:spcBef>
                <a:buFont typeface="Arial" panose="020B0604020202020204" pitchFamily="34" charset="0"/>
                <a:buChar char="•"/>
              </a:pPr>
              <a:r>
                <a:rPr lang="en-US" altLang="zh-CN" sz="2500" b="1" dirty="0">
                  <a:solidFill>
                    <a:srgbClr val="002647"/>
                  </a:solidFill>
                  <a:latin typeface="Times New Roman" panose="02020603050405020304" pitchFamily="18" charset="0"/>
                  <a:cs typeface="Times New Roman" panose="02020603050405020304" pitchFamily="18" charset="0"/>
                </a:rPr>
                <a:t>Poor relationship </a:t>
              </a:r>
              <a:r>
                <a:rPr lang="en-US" altLang="zh-CN" sz="2500" dirty="0">
                  <a:solidFill>
                    <a:srgbClr val="002647"/>
                  </a:solidFill>
                  <a:latin typeface="Times New Roman" panose="02020603050405020304" pitchFamily="18" charset="0"/>
                  <a:cs typeface="Times New Roman" panose="02020603050405020304" pitchFamily="18" charset="0"/>
                </a:rPr>
                <a:t>between hazard level and public attention</a:t>
              </a:r>
              <a:endParaRPr lang="en-US" altLang="zh-CN" sz="2500" b="1" dirty="0">
                <a:solidFill>
                  <a:srgbClr val="002647"/>
                </a:solidFill>
                <a:latin typeface="Times New Roman" panose="02020603050405020304" pitchFamily="18" charset="0"/>
                <a:cs typeface="Times New Roman" panose="02020603050405020304" pitchFamily="18" charset="0"/>
              </a:endParaRPr>
            </a:p>
          </p:txBody>
        </p:sp>
      </p:grpSp>
      <p:grpSp>
        <p:nvGrpSpPr>
          <p:cNvPr id="18" name="组合 17">
            <a:extLst>
              <a:ext uri="{FF2B5EF4-FFF2-40B4-BE49-F238E27FC236}">
                <a16:creationId xmlns:a16="http://schemas.microsoft.com/office/drawing/2014/main" id="{065DE349-FBCF-BC3D-8DDA-69DB7C644472}"/>
              </a:ext>
            </a:extLst>
          </p:cNvPr>
          <p:cNvGrpSpPr/>
          <p:nvPr/>
        </p:nvGrpSpPr>
        <p:grpSpPr>
          <a:xfrm>
            <a:off x="789496" y="1985450"/>
            <a:ext cx="2902078" cy="4714561"/>
            <a:chOff x="789496" y="1822163"/>
            <a:chExt cx="2902078" cy="4714561"/>
          </a:xfrm>
        </p:grpSpPr>
        <p:sp>
          <p:nvSpPr>
            <p:cNvPr id="6" name="箭头: 下 5">
              <a:extLst>
                <a:ext uri="{FF2B5EF4-FFF2-40B4-BE49-F238E27FC236}">
                  <a16:creationId xmlns:a16="http://schemas.microsoft.com/office/drawing/2014/main" id="{D2241E16-F83A-F5C3-3A84-6939485A5826}"/>
                </a:ext>
              </a:extLst>
            </p:cNvPr>
            <p:cNvSpPr/>
            <p:nvPr/>
          </p:nvSpPr>
          <p:spPr>
            <a:xfrm>
              <a:off x="2050954" y="2818971"/>
              <a:ext cx="400880" cy="50226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箭头: 下 8">
              <a:extLst>
                <a:ext uri="{FF2B5EF4-FFF2-40B4-BE49-F238E27FC236}">
                  <a16:creationId xmlns:a16="http://schemas.microsoft.com/office/drawing/2014/main" id="{53B7EFEE-141D-D024-B4A6-F515A8568A5C}"/>
                </a:ext>
              </a:extLst>
            </p:cNvPr>
            <p:cNvSpPr/>
            <p:nvPr/>
          </p:nvSpPr>
          <p:spPr>
            <a:xfrm>
              <a:off x="2029236" y="4437436"/>
              <a:ext cx="400880" cy="502267"/>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CDFEB4BE-94BF-FB12-9155-3DFC4439AC9F}"/>
                </a:ext>
              </a:extLst>
            </p:cNvPr>
            <p:cNvSpPr txBox="1"/>
            <p:nvPr/>
          </p:nvSpPr>
          <p:spPr>
            <a:xfrm>
              <a:off x="1371109" y="6213559"/>
              <a:ext cx="1717138" cy="323165"/>
            </a:xfrm>
            <a:prstGeom prst="rect">
              <a:avLst/>
            </a:prstGeom>
            <a:noFill/>
          </p:spPr>
          <p:txBody>
            <a:bodyPr wrap="none" rtlCol="0">
              <a:spAutoFit/>
            </a:bodyPr>
            <a:lstStyle/>
            <a:p>
              <a:pPr algn="ctr"/>
              <a:r>
                <a:rPr lang="en-US" altLang="zh-CN" sz="1500" dirty="0">
                  <a:solidFill>
                    <a:srgbClr val="002647"/>
                  </a:solidFill>
                  <a:latin typeface="Times New Roman" panose="02020603050405020304" pitchFamily="18" charset="0"/>
                  <a:cs typeface="Times New Roman" panose="02020603050405020304" pitchFamily="18" charset="0"/>
                </a:rPr>
                <a:t>Fig 2. Methodology</a:t>
              </a:r>
              <a:endParaRPr lang="zh-CN" altLang="en-US" sz="1500" dirty="0">
                <a:solidFill>
                  <a:srgbClr val="002647"/>
                </a:solidFill>
                <a:latin typeface="Times New Roman" panose="02020603050405020304" pitchFamily="18" charset="0"/>
                <a:cs typeface="Times New Roman" panose="02020603050405020304" pitchFamily="18" charset="0"/>
              </a:endParaRPr>
            </a:p>
          </p:txBody>
        </p:sp>
        <p:sp>
          <p:nvSpPr>
            <p:cNvPr id="15" name="矩形: 圆角 14">
              <a:extLst>
                <a:ext uri="{FF2B5EF4-FFF2-40B4-BE49-F238E27FC236}">
                  <a16:creationId xmlns:a16="http://schemas.microsoft.com/office/drawing/2014/main" id="{3B58C7AB-CE98-0BA7-C7D0-892A4E5ACFFC}"/>
                </a:ext>
              </a:extLst>
            </p:cNvPr>
            <p:cNvSpPr/>
            <p:nvPr/>
          </p:nvSpPr>
          <p:spPr>
            <a:xfrm>
              <a:off x="789496" y="1822163"/>
              <a:ext cx="2880360" cy="877420"/>
            </a:xfrm>
            <a:prstGeom prst="roundRect">
              <a:avLst/>
            </a:prstGeom>
            <a:solidFill>
              <a:schemeClr val="bg1"/>
            </a:solidFill>
            <a:ln>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647"/>
                  </a:solidFill>
                  <a:latin typeface="Times New Roman" panose="02020603050405020304" pitchFamily="18" charset="0"/>
                  <a:cs typeface="Times New Roman" panose="02020603050405020304" pitchFamily="18" charset="0"/>
                </a:rPr>
                <a:t>Google Earth Hourly Wind data</a:t>
              </a:r>
              <a:endParaRPr lang="zh-CN" altLang="en-US" sz="2000" dirty="0">
                <a:solidFill>
                  <a:srgbClr val="002647"/>
                </a:solidFill>
                <a:latin typeface="Times New Roman" panose="02020603050405020304" pitchFamily="18" charset="0"/>
                <a:cs typeface="Times New Roman" panose="02020603050405020304" pitchFamily="18" charset="0"/>
              </a:endParaRPr>
            </a:p>
          </p:txBody>
        </p:sp>
        <p:sp>
          <p:nvSpPr>
            <p:cNvPr id="16" name="矩形: 圆角 15">
              <a:extLst>
                <a:ext uri="{FF2B5EF4-FFF2-40B4-BE49-F238E27FC236}">
                  <a16:creationId xmlns:a16="http://schemas.microsoft.com/office/drawing/2014/main" id="{EE5CAFEE-0EFB-1194-E31C-868002143A1F}"/>
                </a:ext>
              </a:extLst>
            </p:cNvPr>
            <p:cNvSpPr/>
            <p:nvPr/>
          </p:nvSpPr>
          <p:spPr>
            <a:xfrm>
              <a:off x="789496" y="3440627"/>
              <a:ext cx="2880360" cy="877420"/>
            </a:xfrm>
            <a:prstGeom prst="roundRect">
              <a:avLst/>
            </a:prstGeom>
            <a:solidFill>
              <a:schemeClr val="bg1"/>
            </a:solidFill>
            <a:ln>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647"/>
                  </a:solidFill>
                  <a:latin typeface="Times New Roman" panose="02020603050405020304" pitchFamily="18" charset="0"/>
                  <a:cs typeface="Times New Roman" panose="02020603050405020304" pitchFamily="18" charset="0"/>
                </a:rPr>
                <a:t>Lagrange</a:t>
              </a:r>
              <a:r>
                <a:rPr lang="en-US" altLang="zh-CN" sz="2000" b="1" dirty="0">
                  <a:solidFill>
                    <a:srgbClr val="002647"/>
                  </a:solidFill>
                  <a:latin typeface="Times New Roman" panose="02020603050405020304" pitchFamily="18" charset="0"/>
                  <a:cs typeface="Times New Roman" panose="02020603050405020304" pitchFamily="18" charset="0"/>
                </a:rPr>
                <a:t> </a:t>
              </a:r>
              <a:r>
                <a:rPr lang="en-US" altLang="zh-CN" sz="2000" dirty="0">
                  <a:solidFill>
                    <a:srgbClr val="002647"/>
                  </a:solidFill>
                  <a:latin typeface="Times New Roman" panose="02020603050405020304" pitchFamily="18" charset="0"/>
                  <a:cs typeface="Times New Roman" panose="02020603050405020304" pitchFamily="18" charset="0"/>
                </a:rPr>
                <a:t>Dispersion Model Simulation</a:t>
              </a:r>
              <a:endParaRPr lang="zh-CN" altLang="en-US" sz="2000" dirty="0">
                <a:solidFill>
                  <a:srgbClr val="002647"/>
                </a:solidFill>
                <a:latin typeface="Times New Roman" panose="02020603050405020304" pitchFamily="18" charset="0"/>
                <a:cs typeface="Times New Roman" panose="02020603050405020304" pitchFamily="18" charset="0"/>
              </a:endParaRPr>
            </a:p>
          </p:txBody>
        </p:sp>
        <p:sp>
          <p:nvSpPr>
            <p:cNvPr id="17" name="矩形: 圆角 16">
              <a:extLst>
                <a:ext uri="{FF2B5EF4-FFF2-40B4-BE49-F238E27FC236}">
                  <a16:creationId xmlns:a16="http://schemas.microsoft.com/office/drawing/2014/main" id="{673C54CC-3A23-C3E3-5728-A557134320D1}"/>
                </a:ext>
              </a:extLst>
            </p:cNvPr>
            <p:cNvSpPr/>
            <p:nvPr/>
          </p:nvSpPr>
          <p:spPr>
            <a:xfrm>
              <a:off x="811214" y="5059091"/>
              <a:ext cx="2880360" cy="1154468"/>
            </a:xfrm>
            <a:prstGeom prst="roundRect">
              <a:avLst/>
            </a:prstGeom>
            <a:solidFill>
              <a:schemeClr val="bg1"/>
            </a:solidFill>
            <a:ln>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647"/>
                  </a:solidFill>
                  <a:latin typeface="Times New Roman" panose="02020603050405020304" pitchFamily="18" charset="0"/>
                  <a:cs typeface="Times New Roman" panose="02020603050405020304" pitchFamily="18" charset="0"/>
                </a:rPr>
                <a:t>Comparison of simulated gas distribution with attention on Google</a:t>
              </a:r>
              <a:endParaRPr lang="zh-CN" altLang="en-US" sz="2000" dirty="0">
                <a:solidFill>
                  <a:srgbClr val="002647"/>
                </a:solidFill>
                <a:latin typeface="Times New Roman" panose="02020603050405020304" pitchFamily="18" charset="0"/>
                <a:cs typeface="Times New Roman" panose="02020603050405020304" pitchFamily="18" charset="0"/>
              </a:endParaRPr>
            </a:p>
          </p:txBody>
        </p:sp>
      </p:grpSp>
      <p:sp>
        <p:nvSpPr>
          <p:cNvPr id="22" name="文本框 7">
            <a:extLst>
              <a:ext uri="{FF2B5EF4-FFF2-40B4-BE49-F238E27FC236}">
                <a16:creationId xmlns:a16="http://schemas.microsoft.com/office/drawing/2014/main" id="{A0D23759-3094-264F-B2C6-718DDCA49D5A}"/>
              </a:ext>
            </a:extLst>
          </p:cNvPr>
          <p:cNvSpPr txBox="1"/>
          <p:nvPr/>
        </p:nvSpPr>
        <p:spPr>
          <a:xfrm>
            <a:off x="536213" y="258402"/>
            <a:ext cx="11655787" cy="1953868"/>
          </a:xfrm>
          <a:prstGeom prst="rect">
            <a:avLst/>
          </a:prstGeom>
          <a:noFill/>
        </p:spPr>
        <p:txBody>
          <a:bodyPr wrap="square" rtlCol="0">
            <a:spAutoFit/>
          </a:bodyPr>
          <a:lstStyle/>
          <a:p>
            <a:pPr eaLnBrk="1" hangingPunct="1">
              <a:lnSpc>
                <a:spcPct val="110000"/>
              </a:lnSpc>
              <a:spcBef>
                <a:spcPct val="0"/>
              </a:spcBef>
              <a:buFontTx/>
              <a:buNone/>
            </a:pPr>
            <a:r>
              <a:rPr lang="en-US" altLang="zh-CN" sz="5000" b="1" dirty="0">
                <a:solidFill>
                  <a:srgbClr val="002647"/>
                </a:solidFill>
                <a:latin typeface="Times New Roman" panose="02020603050405020304" pitchFamily="18" charset="0"/>
                <a:cs typeface="Times New Roman" panose="02020603050405020304" pitchFamily="18" charset="0"/>
              </a:rPr>
              <a:t>Q1</a:t>
            </a:r>
          </a:p>
          <a:p>
            <a:pPr eaLnBrk="1" hangingPunct="1">
              <a:lnSpc>
                <a:spcPct val="110000"/>
              </a:lnSpc>
              <a:spcBef>
                <a:spcPct val="0"/>
              </a:spcBef>
              <a:buFontTx/>
              <a:buNone/>
            </a:pPr>
            <a:endParaRPr lang="en-US" altLang="zh-CN" sz="600" b="1" dirty="0">
              <a:solidFill>
                <a:srgbClr val="002647"/>
              </a:solidFill>
              <a:latin typeface="Times New Roman" panose="02020603050405020304" pitchFamily="18" charset="0"/>
              <a:cs typeface="Times New Roman" panose="02020603050405020304" pitchFamily="18" charset="0"/>
            </a:endParaRPr>
          </a:p>
          <a:p>
            <a:pPr>
              <a:lnSpc>
                <a:spcPct val="110000"/>
              </a:lnSpc>
              <a:spcBef>
                <a:spcPct val="0"/>
              </a:spcBef>
            </a:pPr>
            <a:r>
              <a:rPr lang="en-US" altLang="zh-CN" sz="2800" b="1" dirty="0">
                <a:solidFill>
                  <a:srgbClr val="002647"/>
                </a:solidFill>
                <a:latin typeface="Times New Roman" panose="02020603050405020304" pitchFamily="18" charset="0"/>
                <a:cs typeface="Times New Roman" panose="02020603050405020304" pitchFamily="18" charset="0"/>
              </a:rPr>
              <a:t>Were residents of high-risk areas adequately informed about the disaster?</a:t>
            </a:r>
          </a:p>
          <a:p>
            <a:pPr eaLnBrk="1" hangingPunct="1">
              <a:lnSpc>
                <a:spcPct val="110000"/>
              </a:lnSpc>
              <a:spcBef>
                <a:spcPct val="0"/>
              </a:spcBef>
              <a:buFontTx/>
              <a:buNone/>
            </a:pPr>
            <a:endParaRPr lang="en-US" altLang="zh-CN" sz="2800" dirty="0">
              <a:solidFill>
                <a:srgbClr val="002647"/>
              </a:solidFill>
              <a:latin typeface="Times New Roman" panose="02020603050405020304" pitchFamily="18" charset="0"/>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0708CCEF-4F7C-D64C-8EA3-C24F38A69DAE}"/>
              </a:ext>
            </a:extLst>
          </p:cNvPr>
          <p:cNvCxnSpPr/>
          <p:nvPr/>
        </p:nvCxnSpPr>
        <p:spPr>
          <a:xfrm>
            <a:off x="648923" y="1175657"/>
            <a:ext cx="794375" cy="0"/>
          </a:xfrm>
          <a:prstGeom prst="line">
            <a:avLst/>
          </a:prstGeom>
          <a:ln w="63500">
            <a:solidFill>
              <a:srgbClr val="002647"/>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15264219"/>
      </p:ext>
    </p:extLst>
  </p:cSld>
  <p:clrMapOvr>
    <a:masterClrMapping/>
  </p:clrMapOvr>
  <p:transition spd="slow" advTm="43593">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0"/>
                </p:tgtEl>
              </p:cMediaNode>
            </p:video>
          </p:childTnLst>
        </p:cTn>
      </p:par>
    </p:tnLst>
  </p:timing>
  <p:extLst>
    <p:ext uri="{E180D4A7-C9FB-4DFB-919C-405C955672EB}">
      <p14:showEvtLst xmlns:p14="http://schemas.microsoft.com/office/powerpoint/2010/main">
        <p14:playEvt time="29607" objId="10"/>
        <p14:stopEvt time="38950" objId="10"/>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hio Train Derailment: A Timeline - The New York Times">
            <a:extLst>
              <a:ext uri="{FF2B5EF4-FFF2-40B4-BE49-F238E27FC236}">
                <a16:creationId xmlns:a16="http://schemas.microsoft.com/office/drawing/2014/main" id="{2AE6F8F7-A029-7AE0-4A9F-F8E4F5E0536C}"/>
              </a:ext>
            </a:extLst>
          </p:cNvPr>
          <p:cNvPicPr>
            <a:picLocks noChangeAspect="1" noChangeArrowheads="1"/>
          </p:cNvPicPr>
          <p:nvPr/>
        </p:nvPicPr>
        <p:blipFill>
          <a:blip r:embed="rId4">
            <a:alphaModFix amt="15000"/>
            <a:extLst>
              <a:ext uri="{BEBA8EAE-BF5A-486C-A8C5-ECC9F3942E4B}">
                <a14:imgProps xmlns:a14="http://schemas.microsoft.com/office/drawing/2010/main">
                  <a14:imgLayer r:embed="rId5">
                    <a14:imgEffect>
                      <a14:brightnessContrast bright="50000" contrast="20000"/>
                    </a14:imgEffect>
                  </a14:imgLayer>
                </a14:imgProps>
              </a:ext>
              <a:ext uri="{28A0092B-C50C-407E-A947-70E740481C1C}">
                <a14:useLocalDpi xmlns:a14="http://schemas.microsoft.com/office/drawing/2010/main" val="0"/>
              </a:ext>
            </a:extLst>
          </a:blip>
          <a:srcRect/>
          <a:stretch>
            <a:fillRect/>
          </a:stretch>
        </p:blipFill>
        <p:spPr bwMode="auto">
          <a:xfrm>
            <a:off x="-2822" y="0"/>
            <a:ext cx="12194822"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3EA19E0-95CA-E98C-6240-AFCB3303BB0C}"/>
              </a:ext>
            </a:extLst>
          </p:cNvPr>
          <p:cNvSpPr txBox="1"/>
          <p:nvPr/>
        </p:nvSpPr>
        <p:spPr>
          <a:xfrm>
            <a:off x="536213" y="258402"/>
            <a:ext cx="5384527" cy="1479892"/>
          </a:xfrm>
          <a:prstGeom prst="rect">
            <a:avLst/>
          </a:prstGeom>
          <a:noFill/>
        </p:spPr>
        <p:txBody>
          <a:bodyPr wrap="square" rtlCol="0">
            <a:spAutoFit/>
          </a:bodyPr>
          <a:lstStyle/>
          <a:p>
            <a:pPr eaLnBrk="1" hangingPunct="1">
              <a:lnSpc>
                <a:spcPct val="110000"/>
              </a:lnSpc>
              <a:spcBef>
                <a:spcPct val="0"/>
              </a:spcBef>
              <a:buFontTx/>
              <a:buNone/>
            </a:pPr>
            <a:r>
              <a:rPr lang="en-US" altLang="zh-CN" sz="5000" b="1" dirty="0">
                <a:solidFill>
                  <a:srgbClr val="002647"/>
                </a:solidFill>
                <a:latin typeface="Times New Roman" panose="02020603050405020304" pitchFamily="18" charset="0"/>
                <a:cs typeface="Times New Roman" panose="02020603050405020304" pitchFamily="18" charset="0"/>
              </a:rPr>
              <a:t>Q2</a:t>
            </a:r>
          </a:p>
          <a:p>
            <a:pPr eaLnBrk="1" hangingPunct="1">
              <a:lnSpc>
                <a:spcPct val="110000"/>
              </a:lnSpc>
              <a:spcBef>
                <a:spcPct val="0"/>
              </a:spcBef>
              <a:buFontTx/>
              <a:buNone/>
            </a:pPr>
            <a:endParaRPr lang="en-US" altLang="zh-CN" sz="600" b="1" dirty="0">
              <a:solidFill>
                <a:srgbClr val="002647"/>
              </a:solidFill>
              <a:latin typeface="Times New Roman" panose="02020603050405020304" pitchFamily="18" charset="0"/>
              <a:cs typeface="Times New Roman" panose="02020603050405020304" pitchFamily="18" charset="0"/>
            </a:endParaRPr>
          </a:p>
          <a:p>
            <a:pPr eaLnBrk="1" hangingPunct="1">
              <a:lnSpc>
                <a:spcPct val="110000"/>
              </a:lnSpc>
              <a:spcBef>
                <a:spcPct val="0"/>
              </a:spcBef>
              <a:buFontTx/>
              <a:buNone/>
            </a:pPr>
            <a:r>
              <a:rPr lang="en-US" altLang="zh-CN" sz="2800" b="1" dirty="0">
                <a:solidFill>
                  <a:srgbClr val="002647"/>
                </a:solidFill>
                <a:latin typeface="Times New Roman" panose="02020603050405020304" pitchFamily="18" charset="0"/>
                <a:cs typeface="Times New Roman" panose="02020603050405020304" pitchFamily="18" charset="0"/>
              </a:rPr>
              <a:t>When does public attention begin?</a:t>
            </a:r>
            <a:endParaRPr lang="en-US" altLang="zh-CN" sz="2800" dirty="0">
              <a:solidFill>
                <a:srgbClr val="002647"/>
              </a:solidFill>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4060800F-0F17-4743-B055-5D31CE9F01C9}"/>
              </a:ext>
            </a:extLst>
          </p:cNvPr>
          <p:cNvGrpSpPr/>
          <p:nvPr/>
        </p:nvGrpSpPr>
        <p:grpSpPr>
          <a:xfrm>
            <a:off x="6100356" y="633847"/>
            <a:ext cx="5996757" cy="6149971"/>
            <a:chOff x="5920740" y="723621"/>
            <a:chExt cx="5707178" cy="5852993"/>
          </a:xfrm>
        </p:grpSpPr>
        <p:pic>
          <p:nvPicPr>
            <p:cNvPr id="5" name="图片 4" descr="图片包含 图形用户界面&#10;&#10;描述已自动生成">
              <a:extLst>
                <a:ext uri="{FF2B5EF4-FFF2-40B4-BE49-F238E27FC236}">
                  <a16:creationId xmlns:a16="http://schemas.microsoft.com/office/drawing/2014/main" id="{784ABAD3-44D9-3C7F-6F6B-CD2E4A250B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0740" y="723621"/>
              <a:ext cx="5707178" cy="5707178"/>
            </a:xfrm>
            <a:prstGeom prst="rect">
              <a:avLst/>
            </a:prstGeom>
          </p:spPr>
        </p:pic>
        <p:sp>
          <p:nvSpPr>
            <p:cNvPr id="6" name="文本框 5">
              <a:extLst>
                <a:ext uri="{FF2B5EF4-FFF2-40B4-BE49-F238E27FC236}">
                  <a16:creationId xmlns:a16="http://schemas.microsoft.com/office/drawing/2014/main" id="{6D4C87ED-8B32-C1C3-9DF5-525B5C081B6A}"/>
                </a:ext>
              </a:extLst>
            </p:cNvPr>
            <p:cNvSpPr txBox="1"/>
            <p:nvPr/>
          </p:nvSpPr>
          <p:spPr>
            <a:xfrm>
              <a:off x="7300432" y="6270232"/>
              <a:ext cx="3183645" cy="306382"/>
            </a:xfrm>
            <a:prstGeom prst="rect">
              <a:avLst/>
            </a:prstGeom>
            <a:noFill/>
          </p:spPr>
          <p:txBody>
            <a:bodyPr wrap="none" rtlCol="0">
              <a:spAutoFit/>
            </a:bodyPr>
            <a:lstStyle/>
            <a:p>
              <a:pPr algn="ctr"/>
              <a:r>
                <a:rPr lang="en-US" altLang="zh-CN" sz="1500" dirty="0">
                  <a:solidFill>
                    <a:srgbClr val="002647"/>
                  </a:solidFill>
                  <a:latin typeface="Times New Roman" panose="02020603050405020304" pitchFamily="18" charset="0"/>
                  <a:cs typeface="Times New Roman" panose="02020603050405020304" pitchFamily="18" charset="0"/>
                </a:rPr>
                <a:t>Fig 3. Social Media Time Series Features</a:t>
              </a:r>
              <a:endParaRPr lang="zh-CN" altLang="en-US" sz="1500" dirty="0">
                <a:solidFill>
                  <a:srgbClr val="002647"/>
                </a:solidFill>
                <a:latin typeface="Times New Roman" panose="02020603050405020304" pitchFamily="18" charset="0"/>
                <a:cs typeface="Times New Roman" panose="02020603050405020304" pitchFamily="18" charset="0"/>
              </a:endParaRPr>
            </a:p>
          </p:txBody>
        </p:sp>
      </p:grpSp>
      <p:grpSp>
        <p:nvGrpSpPr>
          <p:cNvPr id="35" name="组合 34">
            <a:extLst>
              <a:ext uri="{FF2B5EF4-FFF2-40B4-BE49-F238E27FC236}">
                <a16:creationId xmlns:a16="http://schemas.microsoft.com/office/drawing/2014/main" id="{9C8C70A1-70C9-3742-8A39-DC347497C89E}"/>
              </a:ext>
            </a:extLst>
          </p:cNvPr>
          <p:cNvGrpSpPr/>
          <p:nvPr/>
        </p:nvGrpSpPr>
        <p:grpSpPr>
          <a:xfrm>
            <a:off x="1451069" y="2666330"/>
            <a:ext cx="6828607" cy="1188721"/>
            <a:chOff x="1271453" y="2362199"/>
            <a:chExt cx="6828607" cy="1188721"/>
          </a:xfrm>
        </p:grpSpPr>
        <p:sp>
          <p:nvSpPr>
            <p:cNvPr id="10" name="矩形: 圆角 9">
              <a:extLst>
                <a:ext uri="{FF2B5EF4-FFF2-40B4-BE49-F238E27FC236}">
                  <a16:creationId xmlns:a16="http://schemas.microsoft.com/office/drawing/2014/main" id="{80EF9ACB-5338-5B95-1658-1869F6A9B618}"/>
                </a:ext>
              </a:extLst>
            </p:cNvPr>
            <p:cNvSpPr/>
            <p:nvPr/>
          </p:nvSpPr>
          <p:spPr>
            <a:xfrm>
              <a:off x="1271453" y="2513480"/>
              <a:ext cx="3318085" cy="877420"/>
            </a:xfrm>
            <a:prstGeom prst="roundRect">
              <a:avLst/>
            </a:prstGeom>
            <a:solidFill>
              <a:schemeClr val="bg1"/>
            </a:solidFill>
            <a:ln>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647"/>
                  </a:solidFill>
                  <a:latin typeface="Times New Roman" panose="02020603050405020304" pitchFamily="18" charset="0"/>
                  <a:cs typeface="Times New Roman" panose="02020603050405020304" pitchFamily="18" charset="0"/>
                </a:rPr>
                <a:t>TikTok videos are very </a:t>
              </a:r>
              <a:r>
                <a:rPr lang="en-US" altLang="zh-CN" b="1" dirty="0">
                  <a:solidFill>
                    <a:srgbClr val="002647"/>
                  </a:solidFill>
                  <a:latin typeface="Times New Roman" panose="02020603050405020304" pitchFamily="18" charset="0"/>
                  <a:cs typeface="Times New Roman" panose="02020603050405020304" pitchFamily="18" charset="0"/>
                </a:rPr>
                <a:t>timely but not impactful</a:t>
              </a:r>
              <a:endParaRPr lang="zh-CN" altLang="en-US" b="1" dirty="0">
                <a:solidFill>
                  <a:srgbClr val="002647"/>
                </a:solidFill>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3D0F0030-4112-4AA7-A1F2-676DFC439BAF}"/>
                </a:ext>
              </a:extLst>
            </p:cNvPr>
            <p:cNvSpPr/>
            <p:nvPr/>
          </p:nvSpPr>
          <p:spPr>
            <a:xfrm>
              <a:off x="5600700" y="2362199"/>
              <a:ext cx="2499360" cy="1188721"/>
            </a:xfrm>
            <a:prstGeom prst="ellipse">
              <a:avLst/>
            </a:prstGeom>
            <a:noFill/>
            <a:ln w="25400">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17">
              <a:extLst>
                <a:ext uri="{FF2B5EF4-FFF2-40B4-BE49-F238E27FC236}">
                  <a16:creationId xmlns:a16="http://schemas.microsoft.com/office/drawing/2014/main" id="{F442B573-4E55-5E6F-5F71-75A80BE4E720}"/>
                </a:ext>
              </a:extLst>
            </p:cNvPr>
            <p:cNvCxnSpPr>
              <a:cxnSpLocks/>
              <a:stCxn id="11" idx="2"/>
              <a:endCxn id="10" idx="3"/>
            </p:cNvCxnSpPr>
            <p:nvPr/>
          </p:nvCxnSpPr>
          <p:spPr>
            <a:xfrm flipH="1" flipV="1">
              <a:off x="4589538" y="2952190"/>
              <a:ext cx="1011162" cy="4370"/>
            </a:xfrm>
            <a:prstGeom prst="straightConnector1">
              <a:avLst/>
            </a:prstGeom>
            <a:ln w="57150">
              <a:solidFill>
                <a:srgbClr val="00264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1D02D96D-DA26-A909-30C3-3B2706A152E6}"/>
              </a:ext>
            </a:extLst>
          </p:cNvPr>
          <p:cNvGrpSpPr/>
          <p:nvPr/>
        </p:nvGrpSpPr>
        <p:grpSpPr>
          <a:xfrm>
            <a:off x="1443298" y="4667245"/>
            <a:ext cx="8649787" cy="1059180"/>
            <a:chOff x="1271453" y="4168418"/>
            <a:chExt cx="8649787" cy="1059180"/>
          </a:xfrm>
        </p:grpSpPr>
        <p:sp>
          <p:nvSpPr>
            <p:cNvPr id="14" name="椭圆 13">
              <a:extLst>
                <a:ext uri="{FF2B5EF4-FFF2-40B4-BE49-F238E27FC236}">
                  <a16:creationId xmlns:a16="http://schemas.microsoft.com/office/drawing/2014/main" id="{64DEA4E4-C03A-300B-4147-7967F1D69254}"/>
                </a:ext>
              </a:extLst>
            </p:cNvPr>
            <p:cNvSpPr/>
            <p:nvPr/>
          </p:nvSpPr>
          <p:spPr>
            <a:xfrm>
              <a:off x="7734300" y="4225848"/>
              <a:ext cx="2186940" cy="978611"/>
            </a:xfrm>
            <a:prstGeom prst="ellipse">
              <a:avLst/>
            </a:prstGeom>
            <a:noFill/>
            <a:ln w="25400">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圆角 20">
              <a:extLst>
                <a:ext uri="{FF2B5EF4-FFF2-40B4-BE49-F238E27FC236}">
                  <a16:creationId xmlns:a16="http://schemas.microsoft.com/office/drawing/2014/main" id="{6373C4D8-668D-7216-BDD8-3E4A3DFB7221}"/>
                </a:ext>
              </a:extLst>
            </p:cNvPr>
            <p:cNvSpPr/>
            <p:nvPr/>
          </p:nvSpPr>
          <p:spPr>
            <a:xfrm>
              <a:off x="1271453" y="4168418"/>
              <a:ext cx="3318085" cy="1059180"/>
            </a:xfrm>
            <a:prstGeom prst="roundRect">
              <a:avLst/>
            </a:prstGeom>
            <a:solidFill>
              <a:schemeClr val="bg1"/>
            </a:solidFill>
            <a:ln>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02647"/>
                  </a:solidFill>
                  <a:latin typeface="Times New Roman" panose="02020603050405020304" pitchFamily="18" charset="0"/>
                  <a:cs typeface="Times New Roman" panose="02020603050405020304" pitchFamily="18" charset="0"/>
                </a:rPr>
                <a:t>Tweets and news are </a:t>
              </a:r>
              <a:r>
                <a:rPr lang="en-US" altLang="zh-CN" b="1" dirty="0">
                  <a:solidFill>
                    <a:srgbClr val="002647"/>
                  </a:solidFill>
                  <a:latin typeface="Times New Roman" panose="02020603050405020304" pitchFamily="18" charset="0"/>
                  <a:cs typeface="Times New Roman" panose="02020603050405020304" pitchFamily="18" charset="0"/>
                </a:rPr>
                <a:t>influential, </a:t>
              </a:r>
              <a:r>
                <a:rPr lang="en-US" altLang="zh-CN" dirty="0">
                  <a:solidFill>
                    <a:srgbClr val="002647"/>
                  </a:solidFill>
                  <a:latin typeface="Times New Roman" panose="02020603050405020304" pitchFamily="18" charset="0"/>
                  <a:cs typeface="Times New Roman" panose="02020603050405020304" pitchFamily="18" charset="0"/>
                </a:rPr>
                <a:t>especially for </a:t>
              </a:r>
              <a:r>
                <a:rPr lang="en-US" altLang="zh-CN" b="1" dirty="0">
                  <a:solidFill>
                    <a:srgbClr val="002647"/>
                  </a:solidFill>
                  <a:latin typeface="Times New Roman" panose="02020603050405020304" pitchFamily="18" charset="0"/>
                  <a:cs typeface="Times New Roman" panose="02020603050405020304" pitchFamily="18" charset="0"/>
                </a:rPr>
                <a:t>political ones,  but lagged</a:t>
              </a:r>
              <a:endParaRPr lang="zh-CN" altLang="en-US" b="1" dirty="0">
                <a:solidFill>
                  <a:srgbClr val="002647"/>
                </a:solidFill>
                <a:latin typeface="Times New Roman" panose="02020603050405020304" pitchFamily="18" charset="0"/>
                <a:cs typeface="Times New Roman" panose="02020603050405020304" pitchFamily="18" charset="0"/>
              </a:endParaRPr>
            </a:p>
          </p:txBody>
        </p:sp>
        <p:cxnSp>
          <p:nvCxnSpPr>
            <p:cNvPr id="22" name="直接箭头连接符 21">
              <a:extLst>
                <a:ext uri="{FF2B5EF4-FFF2-40B4-BE49-F238E27FC236}">
                  <a16:creationId xmlns:a16="http://schemas.microsoft.com/office/drawing/2014/main" id="{A6F89816-F411-D1D9-FDC1-0D8EDC583D23}"/>
                </a:ext>
              </a:extLst>
            </p:cNvPr>
            <p:cNvCxnSpPr>
              <a:cxnSpLocks/>
              <a:stCxn id="14" idx="2"/>
              <a:endCxn id="21" idx="3"/>
            </p:cNvCxnSpPr>
            <p:nvPr/>
          </p:nvCxnSpPr>
          <p:spPr>
            <a:xfrm flipH="1" flipV="1">
              <a:off x="4589538" y="4698008"/>
              <a:ext cx="3144762" cy="17146"/>
            </a:xfrm>
            <a:prstGeom prst="straightConnector1">
              <a:avLst/>
            </a:prstGeom>
            <a:ln w="57150">
              <a:solidFill>
                <a:srgbClr val="002647"/>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37A5830D-4367-E433-98B7-FAE307E71A02}"/>
              </a:ext>
            </a:extLst>
          </p:cNvPr>
          <p:cNvSpPr txBox="1"/>
          <p:nvPr/>
        </p:nvSpPr>
        <p:spPr>
          <a:xfrm>
            <a:off x="611454" y="1882110"/>
            <a:ext cx="5168862" cy="707886"/>
          </a:xfrm>
          <a:prstGeom prst="rect">
            <a:avLst/>
          </a:prstGeom>
          <a:noFill/>
        </p:spPr>
        <p:txBody>
          <a:bodyPr wrap="square">
            <a:spAutoFit/>
          </a:bodyPr>
          <a:lstStyle/>
          <a:p>
            <a:r>
              <a:rPr lang="en-US" altLang="zh-CN" sz="2000" dirty="0">
                <a:solidFill>
                  <a:srgbClr val="002647"/>
                </a:solidFill>
                <a:latin typeface="Times New Roman" panose="02020603050405020304" pitchFamily="18" charset="0"/>
                <a:cs typeface="Times New Roman" panose="02020603050405020304" pitchFamily="18" charset="0"/>
              </a:rPr>
              <a:t>Our finding shows that each social media platforms has its own peak of interest over time.</a:t>
            </a:r>
            <a:endParaRPr lang="zh-CN" altLang="en-US" sz="2000" dirty="0"/>
          </a:p>
        </p:txBody>
      </p:sp>
      <p:cxnSp>
        <p:nvCxnSpPr>
          <p:cNvPr id="19" name="Straight Connector 18">
            <a:extLst>
              <a:ext uri="{FF2B5EF4-FFF2-40B4-BE49-F238E27FC236}">
                <a16:creationId xmlns:a16="http://schemas.microsoft.com/office/drawing/2014/main" id="{3444BAEA-DF3E-8240-878D-E891CBF4BC0F}"/>
              </a:ext>
            </a:extLst>
          </p:cNvPr>
          <p:cNvCxnSpPr/>
          <p:nvPr/>
        </p:nvCxnSpPr>
        <p:spPr>
          <a:xfrm>
            <a:off x="648923" y="1175657"/>
            <a:ext cx="794375" cy="0"/>
          </a:xfrm>
          <a:prstGeom prst="line">
            <a:avLst/>
          </a:prstGeom>
          <a:ln w="63500">
            <a:solidFill>
              <a:srgbClr val="002647"/>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30790098"/>
      </p:ext>
    </p:extLst>
  </p:cSld>
  <p:clrMapOvr>
    <a:masterClrMapping/>
  </p:clrMapOvr>
  <p:transition spd="slow" advTm="35861">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righ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hio Train Derailment: A Timeline - The New York Times">
            <a:extLst>
              <a:ext uri="{FF2B5EF4-FFF2-40B4-BE49-F238E27FC236}">
                <a16:creationId xmlns:a16="http://schemas.microsoft.com/office/drawing/2014/main" id="{2AE6F8F7-A029-7AE0-4A9F-F8E4F5E0536C}"/>
              </a:ext>
            </a:extLst>
          </p:cNvPr>
          <p:cNvPicPr>
            <a:picLocks noChangeAspect="1" noChangeArrowheads="1"/>
          </p:cNvPicPr>
          <p:nvPr/>
        </p:nvPicPr>
        <p:blipFill>
          <a:blip r:embed="rId3">
            <a:alphaModFix amt="15000"/>
            <a:extLst>
              <a:ext uri="{BEBA8EAE-BF5A-486C-A8C5-ECC9F3942E4B}">
                <a14:imgProps xmlns:a14="http://schemas.microsoft.com/office/drawing/2010/main">
                  <a14:imgLayer r:embed="rId4">
                    <a14:imgEffect>
                      <a14:brightnessContrast bright="50000" contrast="20000"/>
                    </a14:imgEffect>
                  </a14:imgLayer>
                </a14:imgProps>
              </a:ext>
              <a:ext uri="{28A0092B-C50C-407E-A947-70E740481C1C}">
                <a14:useLocalDpi xmlns:a14="http://schemas.microsoft.com/office/drawing/2010/main" val="0"/>
              </a:ext>
            </a:extLst>
          </a:blip>
          <a:srcRect/>
          <a:stretch>
            <a:fillRect/>
          </a:stretch>
        </p:blipFill>
        <p:spPr bwMode="auto">
          <a:xfrm>
            <a:off x="-2822" y="0"/>
            <a:ext cx="12194822"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59FD11AF-7F05-776B-B8D9-2E45978403D3}"/>
              </a:ext>
            </a:extLst>
          </p:cNvPr>
          <p:cNvGrpSpPr/>
          <p:nvPr/>
        </p:nvGrpSpPr>
        <p:grpSpPr>
          <a:xfrm>
            <a:off x="566122" y="2269673"/>
            <a:ext cx="6052072" cy="3520701"/>
            <a:chOff x="408278" y="1789251"/>
            <a:chExt cx="6518266" cy="3791902"/>
          </a:xfrm>
        </p:grpSpPr>
        <p:pic>
          <p:nvPicPr>
            <p:cNvPr id="5" name="图片 4" descr="图表, 折线图&#10;&#10;描述已自动生成">
              <a:extLst>
                <a:ext uri="{FF2B5EF4-FFF2-40B4-BE49-F238E27FC236}">
                  <a16:creationId xmlns:a16="http://schemas.microsoft.com/office/drawing/2014/main" id="{43FECDE3-B596-7425-4F3A-2FC485B6C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278" y="1789251"/>
              <a:ext cx="6518266" cy="3195229"/>
            </a:xfrm>
            <a:prstGeom prst="rect">
              <a:avLst/>
            </a:prstGeom>
          </p:spPr>
        </p:pic>
        <p:sp>
          <p:nvSpPr>
            <p:cNvPr id="6" name="文本框 5">
              <a:extLst>
                <a:ext uri="{FF2B5EF4-FFF2-40B4-BE49-F238E27FC236}">
                  <a16:creationId xmlns:a16="http://schemas.microsoft.com/office/drawing/2014/main" id="{D903C768-EB96-E8CB-E63F-F036F2A5E2AA}"/>
                </a:ext>
              </a:extLst>
            </p:cNvPr>
            <p:cNvSpPr txBox="1"/>
            <p:nvPr/>
          </p:nvSpPr>
          <p:spPr>
            <a:xfrm>
              <a:off x="1314494" y="4984480"/>
              <a:ext cx="4337199" cy="596673"/>
            </a:xfrm>
            <a:prstGeom prst="rect">
              <a:avLst/>
            </a:prstGeom>
            <a:noFill/>
          </p:spPr>
          <p:txBody>
            <a:bodyPr wrap="square" rtlCol="0">
              <a:spAutoFit/>
            </a:bodyPr>
            <a:lstStyle/>
            <a:p>
              <a:pPr algn="ctr"/>
              <a:r>
                <a:rPr lang="en-US" altLang="zh-CN" sz="1500" dirty="0">
                  <a:solidFill>
                    <a:srgbClr val="002647"/>
                  </a:solidFill>
                  <a:latin typeface="Times New Roman" panose="02020603050405020304" pitchFamily="18" charset="0"/>
                  <a:cs typeface="Times New Roman" panose="02020603050405020304" pitchFamily="18" charset="0"/>
                </a:rPr>
                <a:t>Fig 4. Social Media Predicting Attention Trend </a:t>
              </a:r>
            </a:p>
            <a:p>
              <a:pPr algn="ctr"/>
              <a:r>
                <a:rPr lang="en-US" altLang="zh-CN" sz="1500" dirty="0">
                  <a:solidFill>
                    <a:srgbClr val="002647"/>
                  </a:solidFill>
                  <a:latin typeface="Times New Roman" panose="02020603050405020304" pitchFamily="18" charset="0"/>
                  <a:cs typeface="Times New Roman" panose="02020603050405020304" pitchFamily="18" charset="0"/>
                </a:rPr>
                <a:t>in Minnesota Nuclear Leak Accident</a:t>
              </a:r>
              <a:endParaRPr lang="zh-CN" altLang="en-US" sz="1500" dirty="0">
                <a:solidFill>
                  <a:srgbClr val="002647"/>
                </a:solidFill>
                <a:latin typeface="Times New Roman" panose="02020603050405020304" pitchFamily="18" charset="0"/>
                <a:cs typeface="Times New Roman" panose="02020603050405020304" pitchFamily="18" charset="0"/>
              </a:endParaRPr>
            </a:p>
          </p:txBody>
        </p:sp>
      </p:grpSp>
      <p:sp>
        <p:nvSpPr>
          <p:cNvPr id="9" name="文本框 8">
            <a:extLst>
              <a:ext uri="{FF2B5EF4-FFF2-40B4-BE49-F238E27FC236}">
                <a16:creationId xmlns:a16="http://schemas.microsoft.com/office/drawing/2014/main" id="{151A95B5-D42C-6A49-59E0-A7661D341C2A}"/>
              </a:ext>
            </a:extLst>
          </p:cNvPr>
          <p:cNvSpPr txBox="1"/>
          <p:nvPr/>
        </p:nvSpPr>
        <p:spPr>
          <a:xfrm>
            <a:off x="6864729" y="2690648"/>
            <a:ext cx="5327271" cy="2177647"/>
          </a:xfrm>
          <a:prstGeom prst="rect">
            <a:avLst/>
          </a:prstGeom>
          <a:noFill/>
        </p:spPr>
        <p:txBody>
          <a:bodyPr wrap="square" rtlCol="0">
            <a:spAutoFit/>
          </a:bodyPr>
          <a:lstStyle/>
          <a:p>
            <a:pPr marL="457200" indent="-457200" eaLnBrk="1" hangingPunct="1">
              <a:lnSpc>
                <a:spcPct val="110000"/>
              </a:lnSpc>
              <a:spcBef>
                <a:spcPct val="0"/>
              </a:spcBef>
              <a:buFont typeface="Arial" panose="020B0604020202020204" pitchFamily="34" charset="0"/>
              <a:buChar char="•"/>
            </a:pPr>
            <a:r>
              <a:rPr lang="en-US" altLang="zh-CN" sz="2500" dirty="0">
                <a:solidFill>
                  <a:srgbClr val="002647"/>
                </a:solidFill>
                <a:latin typeface="Times New Roman" panose="02020603050405020304" pitchFamily="18" charset="0"/>
                <a:cs typeface="Times New Roman" panose="02020603050405020304" pitchFamily="18" charset="0"/>
              </a:rPr>
              <a:t>Social media is good at</a:t>
            </a:r>
          </a:p>
          <a:p>
            <a:pPr eaLnBrk="1" hangingPunct="1">
              <a:lnSpc>
                <a:spcPct val="110000"/>
              </a:lnSpc>
              <a:spcBef>
                <a:spcPct val="0"/>
              </a:spcBef>
            </a:pPr>
            <a:r>
              <a:rPr lang="en-US" altLang="zh-CN" sz="2500" b="1" dirty="0">
                <a:solidFill>
                  <a:srgbClr val="002647"/>
                </a:solidFill>
                <a:latin typeface="Times New Roman" panose="02020603050405020304" pitchFamily="18" charset="0"/>
                <a:cs typeface="Times New Roman" panose="02020603050405020304" pitchFamily="18" charset="0"/>
              </a:rPr>
              <a:t>      capturing attention</a:t>
            </a:r>
          </a:p>
          <a:p>
            <a:pPr marL="457200" indent="-457200" eaLnBrk="1" hangingPunct="1">
              <a:lnSpc>
                <a:spcPct val="110000"/>
              </a:lnSpc>
              <a:spcBef>
                <a:spcPct val="0"/>
              </a:spcBef>
              <a:buFont typeface="Arial" panose="020B0604020202020204" pitchFamily="34" charset="0"/>
              <a:buChar char="•"/>
            </a:pPr>
            <a:endParaRPr lang="en-US" altLang="zh-CN" sz="2500" dirty="0">
              <a:solidFill>
                <a:srgbClr val="002647"/>
              </a:solidFill>
              <a:latin typeface="Times New Roman" panose="02020603050405020304" pitchFamily="18" charset="0"/>
              <a:cs typeface="Times New Roman" panose="02020603050405020304" pitchFamily="18" charset="0"/>
            </a:endParaRPr>
          </a:p>
          <a:p>
            <a:pPr marL="457200" indent="-457200" eaLnBrk="1" hangingPunct="1">
              <a:lnSpc>
                <a:spcPct val="110000"/>
              </a:lnSpc>
              <a:spcBef>
                <a:spcPct val="0"/>
              </a:spcBef>
              <a:buFont typeface="Arial" panose="020B0604020202020204" pitchFamily="34" charset="0"/>
              <a:buChar char="•"/>
            </a:pPr>
            <a:r>
              <a:rPr lang="en-US" altLang="zh-CN" sz="2500" dirty="0">
                <a:solidFill>
                  <a:srgbClr val="002647"/>
                </a:solidFill>
                <a:latin typeface="Times New Roman" panose="02020603050405020304" pitchFamily="18" charset="0"/>
                <a:cs typeface="Times New Roman" panose="02020603050405020304" pitchFamily="18" charset="0"/>
              </a:rPr>
              <a:t>However, it should be </a:t>
            </a:r>
          </a:p>
          <a:p>
            <a:pPr eaLnBrk="1" hangingPunct="1">
              <a:lnSpc>
                <a:spcPct val="110000"/>
              </a:lnSpc>
              <a:spcBef>
                <a:spcPct val="0"/>
              </a:spcBef>
            </a:pPr>
            <a:r>
              <a:rPr lang="en-US" altLang="zh-CN" sz="2500" dirty="0">
                <a:solidFill>
                  <a:srgbClr val="002647"/>
                </a:solidFill>
                <a:latin typeface="Times New Roman" panose="02020603050405020304" pitchFamily="18" charset="0"/>
                <a:cs typeface="Times New Roman" panose="02020603050405020304" pitchFamily="18" charset="0"/>
              </a:rPr>
              <a:t>      more </a:t>
            </a:r>
            <a:r>
              <a:rPr lang="en-US" altLang="zh-CN" sz="2500" b="1" dirty="0">
                <a:solidFill>
                  <a:srgbClr val="002647"/>
                </a:solidFill>
                <a:latin typeface="Times New Roman" panose="02020603050405020304" pitchFamily="18" charset="0"/>
                <a:cs typeface="Times New Roman" panose="02020603050405020304" pitchFamily="18" charset="0"/>
              </a:rPr>
              <a:t>effective and timely</a:t>
            </a:r>
          </a:p>
        </p:txBody>
      </p:sp>
      <p:sp>
        <p:nvSpPr>
          <p:cNvPr id="10" name="文本框 7">
            <a:extLst>
              <a:ext uri="{FF2B5EF4-FFF2-40B4-BE49-F238E27FC236}">
                <a16:creationId xmlns:a16="http://schemas.microsoft.com/office/drawing/2014/main" id="{2AD795E8-5E82-1B40-8AEA-F0CBAF9E23EA}"/>
              </a:ext>
            </a:extLst>
          </p:cNvPr>
          <p:cNvSpPr txBox="1"/>
          <p:nvPr/>
        </p:nvSpPr>
        <p:spPr>
          <a:xfrm>
            <a:off x="536213" y="258402"/>
            <a:ext cx="10087890" cy="1479892"/>
          </a:xfrm>
          <a:prstGeom prst="rect">
            <a:avLst/>
          </a:prstGeom>
          <a:noFill/>
        </p:spPr>
        <p:txBody>
          <a:bodyPr wrap="none" rtlCol="0">
            <a:spAutoFit/>
          </a:bodyPr>
          <a:lstStyle/>
          <a:p>
            <a:pPr eaLnBrk="1" hangingPunct="1">
              <a:lnSpc>
                <a:spcPct val="110000"/>
              </a:lnSpc>
              <a:spcBef>
                <a:spcPct val="0"/>
              </a:spcBef>
              <a:buFontTx/>
              <a:buNone/>
            </a:pPr>
            <a:r>
              <a:rPr lang="en-US" altLang="zh-CN" sz="5000" b="1" dirty="0">
                <a:solidFill>
                  <a:srgbClr val="002647"/>
                </a:solidFill>
                <a:latin typeface="Times New Roman" panose="02020603050405020304" pitchFamily="18" charset="0"/>
                <a:cs typeface="Times New Roman" panose="02020603050405020304" pitchFamily="18" charset="0"/>
              </a:rPr>
              <a:t>Q3</a:t>
            </a:r>
          </a:p>
          <a:p>
            <a:pPr eaLnBrk="1" hangingPunct="1">
              <a:lnSpc>
                <a:spcPct val="110000"/>
              </a:lnSpc>
              <a:spcBef>
                <a:spcPct val="0"/>
              </a:spcBef>
              <a:buFontTx/>
              <a:buNone/>
            </a:pPr>
            <a:endParaRPr lang="en-US" altLang="zh-CN" sz="600" b="1" dirty="0">
              <a:solidFill>
                <a:srgbClr val="002647"/>
              </a:solidFill>
              <a:latin typeface="Times New Roman" panose="02020603050405020304" pitchFamily="18" charset="0"/>
              <a:cs typeface="Times New Roman" panose="02020603050405020304" pitchFamily="18" charset="0"/>
            </a:endParaRPr>
          </a:p>
          <a:p>
            <a:pPr eaLnBrk="1" hangingPunct="1">
              <a:lnSpc>
                <a:spcPct val="110000"/>
              </a:lnSpc>
              <a:spcBef>
                <a:spcPct val="0"/>
              </a:spcBef>
              <a:buFontTx/>
              <a:buNone/>
            </a:pPr>
            <a:r>
              <a:rPr lang="en-US" altLang="zh-CN" sz="2800" b="1" dirty="0">
                <a:solidFill>
                  <a:srgbClr val="002647"/>
                </a:solidFill>
                <a:latin typeface="Times New Roman" panose="02020603050405020304" pitchFamily="18" charset="0"/>
                <a:cs typeface="Times New Roman" panose="02020603050405020304" pitchFamily="18" charset="0"/>
              </a:rPr>
              <a:t>How does social media activity relate to Google search behavior?</a:t>
            </a:r>
          </a:p>
        </p:txBody>
      </p:sp>
      <p:cxnSp>
        <p:nvCxnSpPr>
          <p:cNvPr id="11" name="Straight Connector 10">
            <a:extLst>
              <a:ext uri="{FF2B5EF4-FFF2-40B4-BE49-F238E27FC236}">
                <a16:creationId xmlns:a16="http://schemas.microsoft.com/office/drawing/2014/main" id="{431F5594-EC2A-C34A-BE1E-248D4FDFF7A6}"/>
              </a:ext>
            </a:extLst>
          </p:cNvPr>
          <p:cNvCxnSpPr/>
          <p:nvPr/>
        </p:nvCxnSpPr>
        <p:spPr>
          <a:xfrm>
            <a:off x="648923" y="1175657"/>
            <a:ext cx="794375" cy="0"/>
          </a:xfrm>
          <a:prstGeom prst="line">
            <a:avLst/>
          </a:prstGeom>
          <a:ln w="63500">
            <a:solidFill>
              <a:srgbClr val="0026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752113"/>
      </p:ext>
    </p:extLst>
  </p:cSld>
  <p:clrMapOvr>
    <a:masterClrMapping/>
  </p:clrMapOvr>
  <p:transition spd="slow" advTm="19630">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hio Train Derailment: A Timeline - The New York Times">
            <a:extLst>
              <a:ext uri="{FF2B5EF4-FFF2-40B4-BE49-F238E27FC236}">
                <a16:creationId xmlns:a16="http://schemas.microsoft.com/office/drawing/2014/main" id="{2AE6F8F7-A029-7AE0-4A9F-F8E4F5E0536C}"/>
              </a:ext>
            </a:extLst>
          </p:cNvPr>
          <p:cNvPicPr>
            <a:picLocks noChangeAspect="1" noChangeArrowheads="1"/>
          </p:cNvPicPr>
          <p:nvPr/>
        </p:nvPicPr>
        <p:blipFill>
          <a:blip r:embed="rId4">
            <a:alphaModFix amt="15000"/>
            <a:extLst>
              <a:ext uri="{BEBA8EAE-BF5A-486C-A8C5-ECC9F3942E4B}">
                <a14:imgProps xmlns:a14="http://schemas.microsoft.com/office/drawing/2010/main">
                  <a14:imgLayer r:embed="rId5">
                    <a14:imgEffect>
                      <a14:brightnessContrast bright="50000" contrast="20000"/>
                    </a14:imgEffect>
                  </a14:imgLayer>
                </a14:imgProps>
              </a:ext>
              <a:ext uri="{28A0092B-C50C-407E-A947-70E740481C1C}">
                <a14:useLocalDpi xmlns:a14="http://schemas.microsoft.com/office/drawing/2010/main" val="0"/>
              </a:ext>
            </a:extLst>
          </a:blip>
          <a:srcRect/>
          <a:stretch>
            <a:fillRect/>
          </a:stretch>
        </p:blipFill>
        <p:spPr bwMode="auto">
          <a:xfrm>
            <a:off x="-2822" y="0"/>
            <a:ext cx="12194822"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3EA19E0-95CA-E98C-6240-AFCB3303BB0C}"/>
              </a:ext>
            </a:extLst>
          </p:cNvPr>
          <p:cNvSpPr txBox="1"/>
          <p:nvPr/>
        </p:nvSpPr>
        <p:spPr>
          <a:xfrm>
            <a:off x="564082" y="159443"/>
            <a:ext cx="5652509" cy="877420"/>
          </a:xfrm>
          <a:prstGeom prst="rect">
            <a:avLst/>
          </a:prstGeom>
          <a:noFill/>
        </p:spPr>
        <p:txBody>
          <a:bodyPr wrap="none" rtlCol="0">
            <a:spAutoFit/>
          </a:bodyPr>
          <a:lstStyle/>
          <a:p>
            <a:pPr eaLnBrk="1" hangingPunct="1">
              <a:lnSpc>
                <a:spcPct val="110000"/>
              </a:lnSpc>
              <a:spcBef>
                <a:spcPct val="0"/>
              </a:spcBef>
              <a:buFontTx/>
              <a:buNone/>
            </a:pPr>
            <a:r>
              <a:rPr lang="en-US" altLang="zh-CN" sz="5000" b="1" dirty="0">
                <a:solidFill>
                  <a:srgbClr val="002647"/>
                </a:solidFill>
                <a:latin typeface="Times New Roman" panose="02020603050405020304" pitchFamily="18" charset="0"/>
                <a:cs typeface="Times New Roman" panose="02020603050405020304" pitchFamily="18" charset="0"/>
              </a:rPr>
              <a:t>Methodology Recap</a:t>
            </a:r>
            <a:endParaRPr lang="en-US" altLang="zh-CN" sz="5000" dirty="0">
              <a:solidFill>
                <a:srgbClr val="002647"/>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AE0F3D78-B6BD-91B4-0FE1-7941C252F58F}"/>
              </a:ext>
            </a:extLst>
          </p:cNvPr>
          <p:cNvGrpSpPr/>
          <p:nvPr/>
        </p:nvGrpSpPr>
        <p:grpSpPr>
          <a:xfrm>
            <a:off x="468096" y="3120304"/>
            <a:ext cx="3178807" cy="2769517"/>
            <a:chOff x="468096" y="3120304"/>
            <a:chExt cx="3178807" cy="2769517"/>
          </a:xfrm>
        </p:grpSpPr>
        <p:sp>
          <p:nvSpPr>
            <p:cNvPr id="3" name="矩形: 圆角 9">
              <a:extLst>
                <a:ext uri="{FF2B5EF4-FFF2-40B4-BE49-F238E27FC236}">
                  <a16:creationId xmlns:a16="http://schemas.microsoft.com/office/drawing/2014/main" id="{E2EBE647-E7F3-D8E3-771E-55A87A386D01}"/>
                </a:ext>
              </a:extLst>
            </p:cNvPr>
            <p:cNvSpPr/>
            <p:nvPr/>
          </p:nvSpPr>
          <p:spPr bwMode="auto">
            <a:xfrm>
              <a:off x="473970" y="3120304"/>
              <a:ext cx="3172933" cy="1064776"/>
            </a:xfrm>
            <a:prstGeom prst="roundRect">
              <a:avLst>
                <a:gd name="adj" fmla="val 8921"/>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altLang="zh-CN" sz="2000" dirty="0">
                  <a:solidFill>
                    <a:srgbClr val="002647"/>
                  </a:solidFill>
                  <a:latin typeface="Times New Roman" panose="02020603050405020304" pitchFamily="18" charset="0"/>
                  <a:cs typeface="Times New Roman" panose="02020603050405020304" pitchFamily="18" charset="0"/>
                </a:rPr>
                <a:t>Analyzed popularity statistics of “Derailment” related TikTok videos</a:t>
              </a:r>
            </a:p>
          </p:txBody>
        </p:sp>
        <p:sp>
          <p:nvSpPr>
            <p:cNvPr id="4" name="矩形: 圆角 10">
              <a:extLst>
                <a:ext uri="{FF2B5EF4-FFF2-40B4-BE49-F238E27FC236}">
                  <a16:creationId xmlns:a16="http://schemas.microsoft.com/office/drawing/2014/main" id="{1AC1386C-A30A-D01E-85C1-A55030D677D0}"/>
                </a:ext>
              </a:extLst>
            </p:cNvPr>
            <p:cNvSpPr/>
            <p:nvPr/>
          </p:nvSpPr>
          <p:spPr bwMode="auto">
            <a:xfrm>
              <a:off x="468096" y="4502386"/>
              <a:ext cx="3168110" cy="1387435"/>
            </a:xfrm>
            <a:prstGeom prst="roundRect">
              <a:avLst>
                <a:gd name="adj" fmla="val 8921"/>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altLang="zh-CN" sz="2000" dirty="0">
                  <a:solidFill>
                    <a:srgbClr val="002647"/>
                  </a:solidFill>
                  <a:latin typeface="Times New Roman" panose="02020603050405020304" pitchFamily="18" charset="0"/>
                  <a:cs typeface="Times New Roman" panose="02020603050405020304" pitchFamily="18" charset="0"/>
                </a:rPr>
                <a:t>Collected “Derailment” related Twitter data (tweets, URLs and news) for popularity analysis</a:t>
              </a:r>
            </a:p>
          </p:txBody>
        </p:sp>
      </p:grpSp>
      <p:grpSp>
        <p:nvGrpSpPr>
          <p:cNvPr id="10" name="组合 9">
            <a:extLst>
              <a:ext uri="{FF2B5EF4-FFF2-40B4-BE49-F238E27FC236}">
                <a16:creationId xmlns:a16="http://schemas.microsoft.com/office/drawing/2014/main" id="{287904CF-42B4-683C-1997-D6BA9D9C94EC}"/>
              </a:ext>
            </a:extLst>
          </p:cNvPr>
          <p:cNvGrpSpPr/>
          <p:nvPr/>
        </p:nvGrpSpPr>
        <p:grpSpPr>
          <a:xfrm>
            <a:off x="6961701" y="3950134"/>
            <a:ext cx="4808124" cy="1064776"/>
            <a:chOff x="6961701" y="3950134"/>
            <a:chExt cx="4808124" cy="1064776"/>
          </a:xfrm>
        </p:grpSpPr>
        <p:sp>
          <p:nvSpPr>
            <p:cNvPr id="9" name="矩形: 圆角 12">
              <a:extLst>
                <a:ext uri="{FF2B5EF4-FFF2-40B4-BE49-F238E27FC236}">
                  <a16:creationId xmlns:a16="http://schemas.microsoft.com/office/drawing/2014/main" id="{1CE2BDA5-9CC7-E062-0B1C-265019B3D9D8}"/>
                </a:ext>
              </a:extLst>
            </p:cNvPr>
            <p:cNvSpPr/>
            <p:nvPr/>
          </p:nvSpPr>
          <p:spPr bwMode="auto">
            <a:xfrm>
              <a:off x="7574610" y="3950134"/>
              <a:ext cx="4195215" cy="1064776"/>
            </a:xfrm>
            <a:prstGeom prst="roundRect">
              <a:avLst>
                <a:gd name="adj" fmla="val 8921"/>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altLang="zh-CN" sz="2000" dirty="0">
                  <a:solidFill>
                    <a:srgbClr val="002647"/>
                  </a:solidFill>
                  <a:latin typeface="Times New Roman" panose="02020603050405020304" pitchFamily="18" charset="0"/>
                  <a:cs typeface="Times New Roman" panose="02020603050405020304" pitchFamily="18" charset="0"/>
                </a:rPr>
                <a:t>Trained a GRU model to predict attention trend in Minnesota nuclear leak accident for feature evaluation</a:t>
              </a:r>
            </a:p>
          </p:txBody>
        </p:sp>
        <p:cxnSp>
          <p:nvCxnSpPr>
            <p:cNvPr id="19" name="直接箭头连接符 60">
              <a:extLst>
                <a:ext uri="{FF2B5EF4-FFF2-40B4-BE49-F238E27FC236}">
                  <a16:creationId xmlns:a16="http://schemas.microsoft.com/office/drawing/2014/main" id="{1017AD00-BC02-9BDC-F709-87AAB98F9777}"/>
                </a:ext>
              </a:extLst>
            </p:cNvPr>
            <p:cNvCxnSpPr>
              <a:cxnSpLocks/>
            </p:cNvCxnSpPr>
            <p:nvPr/>
          </p:nvCxnSpPr>
          <p:spPr bwMode="auto">
            <a:xfrm>
              <a:off x="6961701" y="4478952"/>
              <a:ext cx="613282" cy="0"/>
            </a:xfrm>
            <a:prstGeom prst="straightConnector1">
              <a:avLst/>
            </a:prstGeom>
            <a:noFill/>
            <a:ln w="38100" algn="ctr">
              <a:solidFill>
                <a:srgbClr val="002647"/>
              </a:solidFill>
              <a:round/>
              <a:headEnd/>
              <a:tailEnd type="triangle" w="med" len="med"/>
            </a:ln>
            <a:extLst>
              <a:ext uri="{909E8E84-426E-40DD-AFC4-6F175D3DCCD1}">
                <a14:hiddenFill xmlns:a14="http://schemas.microsoft.com/office/drawing/2010/main">
                  <a:noFill/>
                </a14:hiddenFill>
              </a:ext>
            </a:extLst>
          </p:spPr>
        </p:cxnSp>
      </p:grpSp>
      <p:sp>
        <p:nvSpPr>
          <p:cNvPr id="37" name="矩形: 圆角 20">
            <a:extLst>
              <a:ext uri="{FF2B5EF4-FFF2-40B4-BE49-F238E27FC236}">
                <a16:creationId xmlns:a16="http://schemas.microsoft.com/office/drawing/2014/main" id="{A263D99A-0389-9619-9302-8254AEECFBC3}"/>
              </a:ext>
            </a:extLst>
          </p:cNvPr>
          <p:cNvSpPr/>
          <p:nvPr/>
        </p:nvSpPr>
        <p:spPr bwMode="auto">
          <a:xfrm>
            <a:off x="484244" y="1744003"/>
            <a:ext cx="3141589" cy="1064776"/>
          </a:xfrm>
          <a:prstGeom prst="roundRect">
            <a:avLst>
              <a:gd name="adj" fmla="val 8921"/>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altLang="zh-CN" sz="2000" dirty="0">
                <a:solidFill>
                  <a:srgbClr val="002647"/>
                </a:solidFill>
                <a:latin typeface="Times New Roman" panose="02020603050405020304" pitchFamily="18" charset="0"/>
                <a:cs typeface="Times New Roman" panose="02020603050405020304" pitchFamily="18" charset="0"/>
              </a:rPr>
              <a:t>Simulated the dispersion of hazardous gas after the derailment incident</a:t>
            </a:r>
          </a:p>
        </p:txBody>
      </p:sp>
      <p:grpSp>
        <p:nvGrpSpPr>
          <p:cNvPr id="5" name="组合 4">
            <a:extLst>
              <a:ext uri="{FF2B5EF4-FFF2-40B4-BE49-F238E27FC236}">
                <a16:creationId xmlns:a16="http://schemas.microsoft.com/office/drawing/2014/main" id="{8AC512A4-70C2-A5BB-B1C5-BFA19DC2B282}"/>
              </a:ext>
            </a:extLst>
          </p:cNvPr>
          <p:cNvGrpSpPr/>
          <p:nvPr/>
        </p:nvGrpSpPr>
        <p:grpSpPr>
          <a:xfrm>
            <a:off x="3615559" y="1754269"/>
            <a:ext cx="3345769" cy="1064776"/>
            <a:chOff x="3615559" y="1754269"/>
            <a:chExt cx="3345769" cy="1064776"/>
          </a:xfrm>
        </p:grpSpPr>
        <p:sp>
          <p:nvSpPr>
            <p:cNvPr id="38" name="矩形: 圆角 21">
              <a:extLst>
                <a:ext uri="{FF2B5EF4-FFF2-40B4-BE49-F238E27FC236}">
                  <a16:creationId xmlns:a16="http://schemas.microsoft.com/office/drawing/2014/main" id="{0C5F0F2D-8934-58B7-5610-A76992A74A5E}"/>
                </a:ext>
              </a:extLst>
            </p:cNvPr>
            <p:cNvSpPr/>
            <p:nvPr/>
          </p:nvSpPr>
          <p:spPr bwMode="auto">
            <a:xfrm>
              <a:off x="4338361" y="1754269"/>
              <a:ext cx="2622967" cy="1064776"/>
            </a:xfrm>
            <a:prstGeom prst="roundRect">
              <a:avLst>
                <a:gd name="adj" fmla="val 8921"/>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altLang="zh-CN" sz="2000" dirty="0">
                  <a:solidFill>
                    <a:srgbClr val="002647"/>
                  </a:solidFill>
                  <a:latin typeface="Times New Roman" panose="02020603050405020304" pitchFamily="18" charset="0"/>
                  <a:cs typeface="Times New Roman" panose="02020603050405020304" pitchFamily="18" charset="0"/>
                </a:rPr>
                <a:t>Identified geographic distribution of high-risk areas</a:t>
              </a:r>
            </a:p>
          </p:txBody>
        </p:sp>
        <p:cxnSp>
          <p:nvCxnSpPr>
            <p:cNvPr id="39" name="直接箭头连接符 54">
              <a:extLst>
                <a:ext uri="{FF2B5EF4-FFF2-40B4-BE49-F238E27FC236}">
                  <a16:creationId xmlns:a16="http://schemas.microsoft.com/office/drawing/2014/main" id="{09199B41-6AB2-2E2B-396B-A7B52CBBAA0F}"/>
                </a:ext>
              </a:extLst>
            </p:cNvPr>
            <p:cNvCxnSpPr>
              <a:cxnSpLocks/>
              <a:endCxn id="38" idx="1"/>
            </p:cNvCxnSpPr>
            <p:nvPr/>
          </p:nvCxnSpPr>
          <p:spPr bwMode="auto">
            <a:xfrm>
              <a:off x="3615559" y="2286657"/>
              <a:ext cx="722802" cy="0"/>
            </a:xfrm>
            <a:prstGeom prst="straightConnector1">
              <a:avLst/>
            </a:prstGeom>
            <a:noFill/>
            <a:ln w="38100" algn="ctr">
              <a:solidFill>
                <a:srgbClr val="002647"/>
              </a:solidFill>
              <a:round/>
              <a:headEnd/>
              <a:tailEnd type="triangle" w="med" len="med"/>
            </a:ln>
            <a:extLst>
              <a:ext uri="{909E8E84-426E-40DD-AFC4-6F175D3DCCD1}">
                <a14:hiddenFill xmlns:a14="http://schemas.microsoft.com/office/drawing/2010/main">
                  <a:noFill/>
                </a14:hiddenFill>
              </a:ext>
            </a:extLst>
          </p:spPr>
        </p:cxnSp>
      </p:grpSp>
      <p:grpSp>
        <p:nvGrpSpPr>
          <p:cNvPr id="7" name="组合 6">
            <a:extLst>
              <a:ext uri="{FF2B5EF4-FFF2-40B4-BE49-F238E27FC236}">
                <a16:creationId xmlns:a16="http://schemas.microsoft.com/office/drawing/2014/main" id="{B39928F2-77D3-439D-22E4-4A796DCB8268}"/>
              </a:ext>
            </a:extLst>
          </p:cNvPr>
          <p:cNvGrpSpPr/>
          <p:nvPr/>
        </p:nvGrpSpPr>
        <p:grpSpPr>
          <a:xfrm>
            <a:off x="3636206" y="2819045"/>
            <a:ext cx="3327533" cy="2377059"/>
            <a:chOff x="3636206" y="2819045"/>
            <a:chExt cx="3327533" cy="2377059"/>
          </a:xfrm>
        </p:grpSpPr>
        <p:sp>
          <p:nvSpPr>
            <p:cNvPr id="2" name="矩形: 圆角 11">
              <a:extLst>
                <a:ext uri="{FF2B5EF4-FFF2-40B4-BE49-F238E27FC236}">
                  <a16:creationId xmlns:a16="http://schemas.microsoft.com/office/drawing/2014/main" id="{283BE7E0-E77F-9782-70C7-E2C7855864A8}"/>
                </a:ext>
              </a:extLst>
            </p:cNvPr>
            <p:cNvSpPr/>
            <p:nvPr/>
          </p:nvSpPr>
          <p:spPr bwMode="auto">
            <a:xfrm>
              <a:off x="4340772" y="3785235"/>
              <a:ext cx="2622967" cy="1387435"/>
            </a:xfrm>
            <a:prstGeom prst="roundRect">
              <a:avLst>
                <a:gd name="adj" fmla="val 8921"/>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anchor="ctr">
              <a:spAutoFit/>
            </a:bodyPr>
            <a:lstStyle/>
            <a:p>
              <a:pPr algn="ctr">
                <a:defRPr/>
              </a:pPr>
              <a:r>
                <a:rPr lang="en-US" altLang="zh-CN" sz="2000" dirty="0">
                  <a:solidFill>
                    <a:srgbClr val="002647"/>
                  </a:solidFill>
                  <a:latin typeface="Times New Roman" panose="02020603050405020304" pitchFamily="18" charset="0"/>
                  <a:cs typeface="Times New Roman" panose="02020603050405020304" pitchFamily="18" charset="0"/>
                </a:rPr>
                <a:t>Compared social media popularity with daily Google Trends for “Derailment”</a:t>
              </a:r>
            </a:p>
          </p:txBody>
        </p:sp>
        <p:cxnSp>
          <p:nvCxnSpPr>
            <p:cNvPr id="11" name="直接箭头连接符 50">
              <a:extLst>
                <a:ext uri="{FF2B5EF4-FFF2-40B4-BE49-F238E27FC236}">
                  <a16:creationId xmlns:a16="http://schemas.microsoft.com/office/drawing/2014/main" id="{745D4D53-2A5C-7D2B-A733-A299F2D786B8}"/>
                </a:ext>
              </a:extLst>
            </p:cNvPr>
            <p:cNvCxnSpPr>
              <a:cxnSpLocks noChangeShapeType="1"/>
            </p:cNvCxnSpPr>
            <p:nvPr/>
          </p:nvCxnSpPr>
          <p:spPr bwMode="auto">
            <a:xfrm>
              <a:off x="3646903" y="3663361"/>
              <a:ext cx="683172" cy="815591"/>
            </a:xfrm>
            <a:prstGeom prst="straightConnector1">
              <a:avLst/>
            </a:prstGeom>
            <a:noFill/>
            <a:ln w="38100" algn="ctr">
              <a:solidFill>
                <a:srgbClr val="002647"/>
              </a:solidFill>
              <a:round/>
              <a:headEnd/>
              <a:tailEnd type="triangle" w="med" len="med"/>
            </a:ln>
            <a:extLst>
              <a:ext uri="{909E8E84-426E-40DD-AFC4-6F175D3DCCD1}">
                <a14:hiddenFill xmlns:a14="http://schemas.microsoft.com/office/drawing/2010/main">
                  <a:noFill/>
                </a14:hiddenFill>
              </a:ext>
            </a:extLst>
          </p:spPr>
        </p:cxnSp>
        <p:cxnSp>
          <p:nvCxnSpPr>
            <p:cNvPr id="14" name="直接箭头连接符 51">
              <a:extLst>
                <a:ext uri="{FF2B5EF4-FFF2-40B4-BE49-F238E27FC236}">
                  <a16:creationId xmlns:a16="http://schemas.microsoft.com/office/drawing/2014/main" id="{31A1EEBD-CD6C-CE96-75C3-67D7A1F86B28}"/>
                </a:ext>
              </a:extLst>
            </p:cNvPr>
            <p:cNvCxnSpPr>
              <a:cxnSpLocks/>
              <a:stCxn id="4" idx="3"/>
            </p:cNvCxnSpPr>
            <p:nvPr/>
          </p:nvCxnSpPr>
          <p:spPr bwMode="auto">
            <a:xfrm flipV="1">
              <a:off x="3636206" y="4426959"/>
              <a:ext cx="702155" cy="769145"/>
            </a:xfrm>
            <a:prstGeom prst="straightConnector1">
              <a:avLst/>
            </a:prstGeom>
            <a:noFill/>
            <a:ln w="38100" algn="ctr">
              <a:solidFill>
                <a:srgbClr val="002647"/>
              </a:solidFill>
              <a:round/>
              <a:headEnd/>
              <a:tailEnd type="triangle" w="med" len="med"/>
            </a:ln>
            <a:extLst>
              <a:ext uri="{909E8E84-426E-40DD-AFC4-6F175D3DCCD1}">
                <a14:hiddenFill xmlns:a14="http://schemas.microsoft.com/office/drawing/2010/main">
                  <a:noFill/>
                </a14:hiddenFill>
              </a:ext>
            </a:extLst>
          </p:spPr>
        </p:cxnSp>
        <p:cxnSp>
          <p:nvCxnSpPr>
            <p:cNvPr id="40" name="直接箭头连接符 57">
              <a:extLst>
                <a:ext uri="{FF2B5EF4-FFF2-40B4-BE49-F238E27FC236}">
                  <a16:creationId xmlns:a16="http://schemas.microsoft.com/office/drawing/2014/main" id="{1C74E880-9ADC-B59E-AB9F-4C100D76D287}"/>
                </a:ext>
              </a:extLst>
            </p:cNvPr>
            <p:cNvCxnSpPr>
              <a:cxnSpLocks/>
              <a:endCxn id="2" idx="0"/>
            </p:cNvCxnSpPr>
            <p:nvPr/>
          </p:nvCxnSpPr>
          <p:spPr bwMode="auto">
            <a:xfrm>
              <a:off x="5649845" y="2819045"/>
              <a:ext cx="2411" cy="966190"/>
            </a:xfrm>
            <a:prstGeom prst="straightConnector1">
              <a:avLst/>
            </a:prstGeom>
            <a:noFill/>
            <a:ln w="38100" algn="ctr">
              <a:solidFill>
                <a:srgbClr val="002647"/>
              </a:solidFill>
              <a:round/>
              <a:headEnd/>
              <a:tailEnd type="triangle" w="med" len="med"/>
            </a:ln>
            <a:extLst>
              <a:ext uri="{909E8E84-426E-40DD-AFC4-6F175D3DCCD1}">
                <a14:hiddenFill xmlns:a14="http://schemas.microsoft.com/office/drawing/2010/main">
                  <a:noFill/>
                </a14:hiddenFill>
              </a:ext>
            </a:extLst>
          </p:spPr>
        </p:cxnSp>
      </p:grpSp>
    </p:spTree>
    <p:custDataLst>
      <p:tags r:id="rId1"/>
    </p:custDataLst>
    <p:extLst>
      <p:ext uri="{BB962C8B-B14F-4D97-AF65-F5344CB8AC3E}">
        <p14:creationId xmlns:p14="http://schemas.microsoft.com/office/powerpoint/2010/main" val="3707334229"/>
      </p:ext>
    </p:extLst>
  </p:cSld>
  <p:clrMapOvr>
    <a:masterClrMapping/>
  </p:clrMapOvr>
  <p:transition spd="slow" advTm="14963">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hio Train Derailment: A Timeline - The New York Times">
            <a:extLst>
              <a:ext uri="{FF2B5EF4-FFF2-40B4-BE49-F238E27FC236}">
                <a16:creationId xmlns:a16="http://schemas.microsoft.com/office/drawing/2014/main" id="{2AE6F8F7-A029-7AE0-4A9F-F8E4F5E0536C}"/>
              </a:ext>
            </a:extLst>
          </p:cNvPr>
          <p:cNvPicPr>
            <a:picLocks noChangeAspect="1" noChangeArrowheads="1"/>
          </p:cNvPicPr>
          <p:nvPr/>
        </p:nvPicPr>
        <p:blipFill>
          <a:blip r:embed="rId3">
            <a:alphaModFix amt="15000"/>
            <a:extLst>
              <a:ext uri="{BEBA8EAE-BF5A-486C-A8C5-ECC9F3942E4B}">
                <a14:imgProps xmlns:a14="http://schemas.microsoft.com/office/drawing/2010/main">
                  <a14:imgLayer r:embed="rId4">
                    <a14:imgEffect>
                      <a14:brightnessContrast bright="50000" contrast="20000"/>
                    </a14:imgEffect>
                  </a14:imgLayer>
                </a14:imgProps>
              </a:ext>
              <a:ext uri="{28A0092B-C50C-407E-A947-70E740481C1C}">
                <a14:useLocalDpi xmlns:a14="http://schemas.microsoft.com/office/drawing/2010/main" val="0"/>
              </a:ext>
            </a:extLst>
          </a:blip>
          <a:srcRect/>
          <a:stretch>
            <a:fillRect/>
          </a:stretch>
        </p:blipFill>
        <p:spPr bwMode="auto">
          <a:xfrm>
            <a:off x="-2822" y="159443"/>
            <a:ext cx="12194822"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组合 48">
            <a:extLst>
              <a:ext uri="{FF2B5EF4-FFF2-40B4-BE49-F238E27FC236}">
                <a16:creationId xmlns:a16="http://schemas.microsoft.com/office/drawing/2014/main" id="{071FE200-DB99-816A-CB01-9806312BEFBE}"/>
              </a:ext>
            </a:extLst>
          </p:cNvPr>
          <p:cNvGrpSpPr/>
          <p:nvPr/>
        </p:nvGrpSpPr>
        <p:grpSpPr>
          <a:xfrm>
            <a:off x="564081" y="1474574"/>
            <a:ext cx="11003080" cy="1200270"/>
            <a:chOff x="564081" y="1474574"/>
            <a:chExt cx="11003080" cy="1200270"/>
          </a:xfrm>
        </p:grpSpPr>
        <p:grpSp>
          <p:nvGrpSpPr>
            <p:cNvPr id="27" name="组合 26">
              <a:extLst>
                <a:ext uri="{FF2B5EF4-FFF2-40B4-BE49-F238E27FC236}">
                  <a16:creationId xmlns:a16="http://schemas.microsoft.com/office/drawing/2014/main" id="{27D13B41-8C60-E386-0D78-574694506077}"/>
                </a:ext>
              </a:extLst>
            </p:cNvPr>
            <p:cNvGrpSpPr/>
            <p:nvPr/>
          </p:nvGrpSpPr>
          <p:grpSpPr>
            <a:xfrm>
              <a:off x="6827521" y="1474574"/>
              <a:ext cx="4739640" cy="1200270"/>
              <a:chOff x="6827521" y="1474574"/>
              <a:chExt cx="4739640" cy="1200270"/>
            </a:xfrm>
          </p:grpSpPr>
          <p:sp>
            <p:nvSpPr>
              <p:cNvPr id="21" name="矩形: 圆角 20">
                <a:extLst>
                  <a:ext uri="{FF2B5EF4-FFF2-40B4-BE49-F238E27FC236}">
                    <a16:creationId xmlns:a16="http://schemas.microsoft.com/office/drawing/2014/main" id="{DDA0601E-5FD5-23AF-E9BB-97C3437551F4}"/>
                  </a:ext>
                </a:extLst>
              </p:cNvPr>
              <p:cNvSpPr/>
              <p:nvPr/>
            </p:nvSpPr>
            <p:spPr>
              <a:xfrm>
                <a:off x="6827521" y="1474574"/>
                <a:ext cx="4739640" cy="1200270"/>
              </a:xfrm>
              <a:prstGeom prst="roundRect">
                <a:avLst/>
              </a:prstGeom>
              <a:solidFill>
                <a:schemeClr val="bg1"/>
              </a:solidFill>
              <a:ln>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dirty="0">
                    <a:solidFill>
                      <a:srgbClr val="002647"/>
                    </a:solidFill>
                    <a:latin typeface="Times New Roman" panose="02020603050405020304" pitchFamily="18" charset="0"/>
                    <a:cs typeface="Times New Roman" panose="02020603050405020304" pitchFamily="18" charset="0"/>
                  </a:rPr>
                  <a:t>Show care for those affected, </a:t>
                </a:r>
              </a:p>
              <a:p>
                <a:r>
                  <a:rPr lang="en-US" altLang="zh-CN" sz="2000" dirty="0">
                    <a:solidFill>
                      <a:srgbClr val="002647"/>
                    </a:solidFill>
                    <a:latin typeface="Times New Roman" panose="02020603050405020304" pitchFamily="18" charset="0"/>
                    <a:cs typeface="Times New Roman" panose="02020603050405020304" pitchFamily="18" charset="0"/>
                  </a:rPr>
                  <a:t>like the East Palestine  community</a:t>
                </a:r>
                <a:endParaRPr lang="zh-CN" altLang="en-US" sz="2000" dirty="0">
                  <a:solidFill>
                    <a:srgbClr val="002647"/>
                  </a:solidFill>
                  <a:latin typeface="Times New Roman" panose="02020603050405020304" pitchFamily="18" charset="0"/>
                  <a:cs typeface="Times New Roman" panose="02020603050405020304" pitchFamily="18" charset="0"/>
                </a:endParaRPr>
              </a:p>
            </p:txBody>
          </p:sp>
          <p:pic>
            <p:nvPicPr>
              <p:cNvPr id="23" name="图片 22" descr="图标&#10;&#10;描述已自动生成">
                <a:extLst>
                  <a:ext uri="{FF2B5EF4-FFF2-40B4-BE49-F238E27FC236}">
                    <a16:creationId xmlns:a16="http://schemas.microsoft.com/office/drawing/2014/main" id="{B87B2F5B-E8B2-F28C-04A1-360929D00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7358" y="1633031"/>
                <a:ext cx="925123" cy="925123"/>
              </a:xfrm>
              <a:prstGeom prst="rect">
                <a:avLst/>
              </a:prstGeom>
            </p:spPr>
          </p:pic>
        </p:grpSp>
        <p:grpSp>
          <p:nvGrpSpPr>
            <p:cNvPr id="26" name="组合 25">
              <a:extLst>
                <a:ext uri="{FF2B5EF4-FFF2-40B4-BE49-F238E27FC236}">
                  <a16:creationId xmlns:a16="http://schemas.microsoft.com/office/drawing/2014/main" id="{4FD86C8A-8F60-AF74-34AA-1AE9497DC74E}"/>
                </a:ext>
              </a:extLst>
            </p:cNvPr>
            <p:cNvGrpSpPr/>
            <p:nvPr/>
          </p:nvGrpSpPr>
          <p:grpSpPr>
            <a:xfrm>
              <a:off x="564081" y="1474574"/>
              <a:ext cx="4388919" cy="1200270"/>
              <a:chOff x="564081" y="1474574"/>
              <a:chExt cx="4388919" cy="1200270"/>
            </a:xfrm>
          </p:grpSpPr>
          <p:sp>
            <p:nvSpPr>
              <p:cNvPr id="2" name="矩形: 圆角 1">
                <a:extLst>
                  <a:ext uri="{FF2B5EF4-FFF2-40B4-BE49-F238E27FC236}">
                    <a16:creationId xmlns:a16="http://schemas.microsoft.com/office/drawing/2014/main" id="{CE741DCF-ACF7-DC7F-FE5F-D891F91464B1}"/>
                  </a:ext>
                </a:extLst>
              </p:cNvPr>
              <p:cNvSpPr/>
              <p:nvPr/>
            </p:nvSpPr>
            <p:spPr>
              <a:xfrm>
                <a:off x="564081" y="1474574"/>
                <a:ext cx="4388919" cy="1200270"/>
              </a:xfrm>
              <a:prstGeom prst="roundRect">
                <a:avLst/>
              </a:prstGeom>
              <a:solidFill>
                <a:schemeClr val="bg1"/>
              </a:solidFill>
              <a:ln>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dirty="0">
                    <a:solidFill>
                      <a:srgbClr val="002647"/>
                    </a:solidFill>
                    <a:latin typeface="Times New Roman" panose="02020603050405020304" pitchFamily="18" charset="0"/>
                    <a:cs typeface="Times New Roman" panose="02020603050405020304" pitchFamily="18" charset="0"/>
                  </a:rPr>
                  <a:t>Reinforced timely attention</a:t>
                </a:r>
                <a:endParaRPr lang="zh-CN" altLang="en-US" sz="2000" dirty="0">
                  <a:solidFill>
                    <a:srgbClr val="002647"/>
                  </a:solidFill>
                  <a:latin typeface="Times New Roman" panose="02020603050405020304" pitchFamily="18" charset="0"/>
                  <a:cs typeface="Times New Roman" panose="02020603050405020304" pitchFamily="18" charset="0"/>
                </a:endParaRPr>
              </a:p>
            </p:txBody>
          </p:sp>
          <p:pic>
            <p:nvPicPr>
              <p:cNvPr id="25" name="图片 24" descr="图标&#10;&#10;描述已自动生成">
                <a:extLst>
                  <a:ext uri="{FF2B5EF4-FFF2-40B4-BE49-F238E27FC236}">
                    <a16:creationId xmlns:a16="http://schemas.microsoft.com/office/drawing/2014/main" id="{500BF370-B55A-2E67-AFCA-4A884A1144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3971" y="1651883"/>
                <a:ext cx="878406" cy="878406"/>
              </a:xfrm>
              <a:prstGeom prst="rect">
                <a:avLst/>
              </a:prstGeom>
            </p:spPr>
          </p:pic>
        </p:grpSp>
        <p:sp>
          <p:nvSpPr>
            <p:cNvPr id="41" name="箭头: 右 40">
              <a:extLst>
                <a:ext uri="{FF2B5EF4-FFF2-40B4-BE49-F238E27FC236}">
                  <a16:creationId xmlns:a16="http://schemas.microsoft.com/office/drawing/2014/main" id="{B1DC714E-FECD-4320-9F0A-78AE1FD05DA5}"/>
                </a:ext>
              </a:extLst>
            </p:cNvPr>
            <p:cNvSpPr/>
            <p:nvPr/>
          </p:nvSpPr>
          <p:spPr>
            <a:xfrm>
              <a:off x="5198255" y="1965960"/>
              <a:ext cx="1417320" cy="342900"/>
            </a:xfrm>
            <a:prstGeom prst="rightArrow">
              <a:avLst>
                <a:gd name="adj1" fmla="val 50000"/>
                <a:gd name="adj2" fmla="val 110131"/>
              </a:avLst>
            </a:prstGeom>
            <a:solidFill>
              <a:srgbClr val="002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0AE5D416-EB62-438C-D354-37EABE209D40}"/>
              </a:ext>
            </a:extLst>
          </p:cNvPr>
          <p:cNvGrpSpPr/>
          <p:nvPr/>
        </p:nvGrpSpPr>
        <p:grpSpPr>
          <a:xfrm>
            <a:off x="564081" y="3128932"/>
            <a:ext cx="11003080" cy="1200270"/>
            <a:chOff x="564081" y="3128932"/>
            <a:chExt cx="11003080" cy="1200270"/>
          </a:xfrm>
        </p:grpSpPr>
        <p:grpSp>
          <p:nvGrpSpPr>
            <p:cNvPr id="32" name="组合 31">
              <a:extLst>
                <a:ext uri="{FF2B5EF4-FFF2-40B4-BE49-F238E27FC236}">
                  <a16:creationId xmlns:a16="http://schemas.microsoft.com/office/drawing/2014/main" id="{35558CE0-84AD-7D55-1EB7-2F6FC6DA0C8F}"/>
                </a:ext>
              </a:extLst>
            </p:cNvPr>
            <p:cNvGrpSpPr/>
            <p:nvPr/>
          </p:nvGrpSpPr>
          <p:grpSpPr>
            <a:xfrm>
              <a:off x="6827521" y="3128932"/>
              <a:ext cx="4739640" cy="1200270"/>
              <a:chOff x="6827521" y="3128932"/>
              <a:chExt cx="4739640" cy="1200270"/>
            </a:xfrm>
          </p:grpSpPr>
          <p:sp>
            <p:nvSpPr>
              <p:cNvPr id="20" name="矩形: 圆角 19">
                <a:extLst>
                  <a:ext uri="{FF2B5EF4-FFF2-40B4-BE49-F238E27FC236}">
                    <a16:creationId xmlns:a16="http://schemas.microsoft.com/office/drawing/2014/main" id="{4B5960C6-758F-BD90-472D-B0F89BF6018C}"/>
                  </a:ext>
                </a:extLst>
              </p:cNvPr>
              <p:cNvSpPr/>
              <p:nvPr/>
            </p:nvSpPr>
            <p:spPr>
              <a:xfrm>
                <a:off x="6827521" y="3128932"/>
                <a:ext cx="4739640" cy="1200270"/>
              </a:xfrm>
              <a:prstGeom prst="roundRect">
                <a:avLst/>
              </a:prstGeom>
              <a:solidFill>
                <a:schemeClr val="bg1"/>
              </a:solidFill>
              <a:ln>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dirty="0">
                    <a:solidFill>
                      <a:srgbClr val="002647"/>
                    </a:solidFill>
                    <a:latin typeface="Times New Roman" panose="02020603050405020304" pitchFamily="18" charset="0"/>
                    <a:cs typeface="Times New Roman" panose="02020603050405020304" pitchFamily="18" charset="0"/>
                  </a:rPr>
                  <a:t>Help set up informative </a:t>
                </a:r>
              </a:p>
              <a:p>
                <a:r>
                  <a:rPr lang="en-US" altLang="zh-CN" sz="2000" dirty="0">
                    <a:solidFill>
                      <a:srgbClr val="002647"/>
                    </a:solidFill>
                    <a:latin typeface="Times New Roman" panose="02020603050405020304" pitchFamily="18" charset="0"/>
                    <a:cs typeface="Times New Roman" panose="02020603050405020304" pitchFamily="18" charset="0"/>
                  </a:rPr>
                  <a:t>communication channels</a:t>
                </a:r>
                <a:endParaRPr lang="zh-CN" altLang="en-US" sz="2000" dirty="0">
                  <a:solidFill>
                    <a:srgbClr val="002647"/>
                  </a:solidFill>
                  <a:latin typeface="Times New Roman" panose="02020603050405020304" pitchFamily="18" charset="0"/>
                  <a:cs typeface="Times New Roman" panose="02020603050405020304" pitchFamily="18" charset="0"/>
                </a:endParaRPr>
              </a:p>
            </p:txBody>
          </p:sp>
          <p:pic>
            <p:nvPicPr>
              <p:cNvPr id="31" name="图片 30" descr="图标&#10;&#10;描述已自动生成">
                <a:extLst>
                  <a:ext uri="{FF2B5EF4-FFF2-40B4-BE49-F238E27FC236}">
                    <a16:creationId xmlns:a16="http://schemas.microsoft.com/office/drawing/2014/main" id="{A4D0484B-0672-63F1-B059-6F6D17E5F3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7601" y="3204538"/>
                <a:ext cx="944880" cy="944880"/>
              </a:xfrm>
              <a:prstGeom prst="rect">
                <a:avLst/>
              </a:prstGeom>
            </p:spPr>
          </p:pic>
        </p:grpSp>
        <p:grpSp>
          <p:nvGrpSpPr>
            <p:cNvPr id="44" name="组合 43">
              <a:extLst>
                <a:ext uri="{FF2B5EF4-FFF2-40B4-BE49-F238E27FC236}">
                  <a16:creationId xmlns:a16="http://schemas.microsoft.com/office/drawing/2014/main" id="{F29B0350-D187-F3D4-4547-9E9539C1BE76}"/>
                </a:ext>
              </a:extLst>
            </p:cNvPr>
            <p:cNvGrpSpPr/>
            <p:nvPr/>
          </p:nvGrpSpPr>
          <p:grpSpPr>
            <a:xfrm>
              <a:off x="564081" y="3128932"/>
              <a:ext cx="4388918" cy="1200270"/>
              <a:chOff x="564081" y="3128932"/>
              <a:chExt cx="4388918" cy="1200270"/>
            </a:xfrm>
          </p:grpSpPr>
          <p:sp>
            <p:nvSpPr>
              <p:cNvPr id="17" name="矩形: 圆角 16">
                <a:extLst>
                  <a:ext uri="{FF2B5EF4-FFF2-40B4-BE49-F238E27FC236}">
                    <a16:creationId xmlns:a16="http://schemas.microsoft.com/office/drawing/2014/main" id="{E243F969-51CF-E9E4-F8C7-21E176D25F16}"/>
                  </a:ext>
                </a:extLst>
              </p:cNvPr>
              <p:cNvSpPr/>
              <p:nvPr/>
            </p:nvSpPr>
            <p:spPr>
              <a:xfrm>
                <a:off x="564081" y="3128932"/>
                <a:ext cx="4388918" cy="1200270"/>
              </a:xfrm>
              <a:prstGeom prst="roundRect">
                <a:avLst/>
              </a:prstGeom>
              <a:solidFill>
                <a:schemeClr val="bg1"/>
              </a:solidFill>
              <a:ln>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dirty="0">
                    <a:solidFill>
                      <a:srgbClr val="002647"/>
                    </a:solidFill>
                    <a:latin typeface="Times New Roman" panose="02020603050405020304" pitchFamily="18" charset="0"/>
                    <a:cs typeface="Times New Roman" panose="02020603050405020304" pitchFamily="18" charset="0"/>
                  </a:rPr>
                  <a:t>Examined social media’s </a:t>
                </a:r>
              </a:p>
              <a:p>
                <a:r>
                  <a:rPr lang="en-US" altLang="zh-CN" sz="2000" dirty="0">
                    <a:solidFill>
                      <a:srgbClr val="002647"/>
                    </a:solidFill>
                    <a:latin typeface="Times New Roman" panose="02020603050405020304" pitchFamily="18" charset="0"/>
                    <a:cs typeface="Times New Roman" panose="02020603050405020304" pitchFamily="18" charset="0"/>
                  </a:rPr>
                  <a:t>performance in disasters</a:t>
                </a:r>
                <a:endParaRPr lang="zh-CN" altLang="en-US" sz="2000" dirty="0">
                  <a:solidFill>
                    <a:srgbClr val="002647"/>
                  </a:solidFill>
                  <a:latin typeface="Times New Roman" panose="02020603050405020304" pitchFamily="18" charset="0"/>
                  <a:cs typeface="Times New Roman" panose="02020603050405020304" pitchFamily="18" charset="0"/>
                </a:endParaRPr>
              </a:p>
            </p:txBody>
          </p:sp>
          <p:pic>
            <p:nvPicPr>
              <p:cNvPr id="36" name="图片 35" descr="图标&#10;&#10;描述已自动生成">
                <a:extLst>
                  <a:ext uri="{FF2B5EF4-FFF2-40B4-BE49-F238E27FC236}">
                    <a16:creationId xmlns:a16="http://schemas.microsoft.com/office/drawing/2014/main" id="{6406A49D-4B99-8EB8-2AF2-25BCBA5776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3971" y="3316900"/>
                <a:ext cx="832518" cy="832518"/>
              </a:xfrm>
              <a:prstGeom prst="rect">
                <a:avLst/>
              </a:prstGeom>
            </p:spPr>
          </p:pic>
        </p:grpSp>
        <p:sp>
          <p:nvSpPr>
            <p:cNvPr id="42" name="箭头: 右 41">
              <a:extLst>
                <a:ext uri="{FF2B5EF4-FFF2-40B4-BE49-F238E27FC236}">
                  <a16:creationId xmlns:a16="http://schemas.microsoft.com/office/drawing/2014/main" id="{D6F4CF87-F085-EDD3-A936-325B46D8B35B}"/>
                </a:ext>
              </a:extLst>
            </p:cNvPr>
            <p:cNvSpPr/>
            <p:nvPr/>
          </p:nvSpPr>
          <p:spPr>
            <a:xfrm>
              <a:off x="5217109" y="3557617"/>
              <a:ext cx="1417320" cy="342900"/>
            </a:xfrm>
            <a:prstGeom prst="rightArrow">
              <a:avLst>
                <a:gd name="adj1" fmla="val 50000"/>
                <a:gd name="adj2" fmla="val 110131"/>
              </a:avLst>
            </a:prstGeom>
            <a:solidFill>
              <a:srgbClr val="002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7" name="组合 46">
            <a:extLst>
              <a:ext uri="{FF2B5EF4-FFF2-40B4-BE49-F238E27FC236}">
                <a16:creationId xmlns:a16="http://schemas.microsoft.com/office/drawing/2014/main" id="{87924194-8EB7-2254-0CC6-0CC631EAC163}"/>
              </a:ext>
            </a:extLst>
          </p:cNvPr>
          <p:cNvGrpSpPr/>
          <p:nvPr/>
        </p:nvGrpSpPr>
        <p:grpSpPr>
          <a:xfrm>
            <a:off x="564081" y="4783290"/>
            <a:ext cx="11003080" cy="1200271"/>
            <a:chOff x="564081" y="4783290"/>
            <a:chExt cx="11003080" cy="1200271"/>
          </a:xfrm>
        </p:grpSpPr>
        <p:grpSp>
          <p:nvGrpSpPr>
            <p:cNvPr id="45" name="组合 44">
              <a:extLst>
                <a:ext uri="{FF2B5EF4-FFF2-40B4-BE49-F238E27FC236}">
                  <a16:creationId xmlns:a16="http://schemas.microsoft.com/office/drawing/2014/main" id="{A881E9C2-D709-E981-1C18-E4E990D38058}"/>
                </a:ext>
              </a:extLst>
            </p:cNvPr>
            <p:cNvGrpSpPr/>
            <p:nvPr/>
          </p:nvGrpSpPr>
          <p:grpSpPr>
            <a:xfrm>
              <a:off x="564081" y="4783291"/>
              <a:ext cx="4388918" cy="1200270"/>
              <a:chOff x="564081" y="4783291"/>
              <a:chExt cx="4388918" cy="1200270"/>
            </a:xfrm>
          </p:grpSpPr>
          <p:sp>
            <p:nvSpPr>
              <p:cNvPr id="18" name="矩形: 圆角 17">
                <a:extLst>
                  <a:ext uri="{FF2B5EF4-FFF2-40B4-BE49-F238E27FC236}">
                    <a16:creationId xmlns:a16="http://schemas.microsoft.com/office/drawing/2014/main" id="{E02B157F-8CF5-C458-8CA2-07F03CF01A6E}"/>
                  </a:ext>
                </a:extLst>
              </p:cNvPr>
              <p:cNvSpPr/>
              <p:nvPr/>
            </p:nvSpPr>
            <p:spPr>
              <a:xfrm>
                <a:off x="564081" y="4783291"/>
                <a:ext cx="4388918" cy="1200270"/>
              </a:xfrm>
              <a:prstGeom prst="roundRect">
                <a:avLst/>
              </a:prstGeom>
              <a:solidFill>
                <a:schemeClr val="bg1"/>
              </a:solidFill>
              <a:ln>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dirty="0">
                    <a:solidFill>
                      <a:srgbClr val="002647"/>
                    </a:solidFill>
                    <a:latin typeface="Times New Roman" panose="02020603050405020304" pitchFamily="18" charset="0"/>
                    <a:cs typeface="Times New Roman" panose="02020603050405020304" pitchFamily="18" charset="0"/>
                  </a:rPr>
                  <a:t>Proposed a method based </a:t>
                </a:r>
              </a:p>
              <a:p>
                <a:r>
                  <a:rPr lang="en-US" altLang="zh-CN" sz="2000" dirty="0">
                    <a:solidFill>
                      <a:srgbClr val="002647"/>
                    </a:solidFill>
                    <a:latin typeface="Times New Roman" panose="02020603050405020304" pitchFamily="18" charset="0"/>
                    <a:cs typeface="Times New Roman" panose="02020603050405020304" pitchFamily="18" charset="0"/>
                  </a:rPr>
                  <a:t>on disaster simulation </a:t>
                </a:r>
              </a:p>
              <a:p>
                <a:r>
                  <a:rPr lang="en-US" altLang="zh-CN" sz="2000" dirty="0">
                    <a:solidFill>
                      <a:srgbClr val="002647"/>
                    </a:solidFill>
                    <a:latin typeface="Times New Roman" panose="02020603050405020304" pitchFamily="18" charset="0"/>
                    <a:cs typeface="Times New Roman" panose="02020603050405020304" pitchFamily="18" charset="0"/>
                  </a:rPr>
                  <a:t>and trend distribution</a:t>
                </a:r>
                <a:endParaRPr lang="zh-CN" altLang="en-US" sz="2000" dirty="0">
                  <a:solidFill>
                    <a:srgbClr val="002647"/>
                  </a:solidFill>
                  <a:latin typeface="Times New Roman" panose="02020603050405020304" pitchFamily="18" charset="0"/>
                  <a:cs typeface="Times New Roman" panose="02020603050405020304" pitchFamily="18" charset="0"/>
                </a:endParaRPr>
              </a:p>
            </p:txBody>
          </p:sp>
          <p:pic>
            <p:nvPicPr>
              <p:cNvPr id="38" name="图片 37" descr="图标&#10;&#10;描述已自动生成">
                <a:extLst>
                  <a:ext uri="{FF2B5EF4-FFF2-40B4-BE49-F238E27FC236}">
                    <a16:creationId xmlns:a16="http://schemas.microsoft.com/office/drawing/2014/main" id="{AAC90567-8378-B0FA-759B-3106E103CE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68579" y="4971388"/>
                <a:ext cx="824075" cy="824075"/>
              </a:xfrm>
              <a:prstGeom prst="rect">
                <a:avLst/>
              </a:prstGeom>
            </p:spPr>
          </p:pic>
        </p:grpSp>
        <p:grpSp>
          <p:nvGrpSpPr>
            <p:cNvPr id="46" name="组合 45">
              <a:extLst>
                <a:ext uri="{FF2B5EF4-FFF2-40B4-BE49-F238E27FC236}">
                  <a16:creationId xmlns:a16="http://schemas.microsoft.com/office/drawing/2014/main" id="{2A2E2E53-61EA-926D-C9F3-3619C5A14393}"/>
                </a:ext>
              </a:extLst>
            </p:cNvPr>
            <p:cNvGrpSpPr/>
            <p:nvPr/>
          </p:nvGrpSpPr>
          <p:grpSpPr>
            <a:xfrm>
              <a:off x="6827521" y="4783290"/>
              <a:ext cx="4739640" cy="1200270"/>
              <a:chOff x="6827521" y="4783290"/>
              <a:chExt cx="4739640" cy="1200270"/>
            </a:xfrm>
          </p:grpSpPr>
          <p:sp>
            <p:nvSpPr>
              <p:cNvPr id="19" name="矩形: 圆角 18">
                <a:extLst>
                  <a:ext uri="{FF2B5EF4-FFF2-40B4-BE49-F238E27FC236}">
                    <a16:creationId xmlns:a16="http://schemas.microsoft.com/office/drawing/2014/main" id="{3CE66270-0755-85B6-6665-BDFD324FCA88}"/>
                  </a:ext>
                </a:extLst>
              </p:cNvPr>
              <p:cNvSpPr/>
              <p:nvPr/>
            </p:nvSpPr>
            <p:spPr>
              <a:xfrm>
                <a:off x="6827521" y="4783290"/>
                <a:ext cx="4739640" cy="1200270"/>
              </a:xfrm>
              <a:prstGeom prst="roundRect">
                <a:avLst/>
              </a:prstGeom>
              <a:solidFill>
                <a:schemeClr val="bg1"/>
              </a:solidFill>
              <a:ln>
                <a:solidFill>
                  <a:srgbClr val="002647"/>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n-US" altLang="zh-CN" sz="2000" dirty="0">
                    <a:solidFill>
                      <a:srgbClr val="002647"/>
                    </a:solidFill>
                    <a:latin typeface="Times New Roman" panose="02020603050405020304" pitchFamily="18" charset="0"/>
                    <a:cs typeface="Times New Roman" panose="02020603050405020304" pitchFamily="18" charset="0"/>
                  </a:rPr>
                  <a:t>Effectively estimate </a:t>
                </a:r>
              </a:p>
              <a:p>
                <a:r>
                  <a:rPr lang="en-US" altLang="zh-CN" sz="2000" dirty="0">
                    <a:solidFill>
                      <a:srgbClr val="002647"/>
                    </a:solidFill>
                    <a:latin typeface="Times New Roman" panose="02020603050405020304" pitchFamily="18" charset="0"/>
                    <a:cs typeface="Times New Roman" panose="02020603050405020304" pitchFamily="18" charset="0"/>
                  </a:rPr>
                  <a:t>people’s awareness of risk</a:t>
                </a:r>
                <a:endParaRPr lang="zh-CN" altLang="en-US" sz="2000" dirty="0">
                  <a:solidFill>
                    <a:srgbClr val="002647"/>
                  </a:solidFill>
                  <a:latin typeface="Times New Roman" panose="02020603050405020304" pitchFamily="18" charset="0"/>
                  <a:cs typeface="Times New Roman" panose="02020603050405020304" pitchFamily="18" charset="0"/>
                </a:endParaRPr>
              </a:p>
            </p:txBody>
          </p:sp>
          <p:pic>
            <p:nvPicPr>
              <p:cNvPr id="40" name="图片 39" descr="图标&#10;&#10;描述已自动生成">
                <a:extLst>
                  <a:ext uri="{FF2B5EF4-FFF2-40B4-BE49-F238E27FC236}">
                    <a16:creationId xmlns:a16="http://schemas.microsoft.com/office/drawing/2014/main" id="{E1B1E150-88B3-E6DC-EAC1-528379F482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4956" y="4971388"/>
                <a:ext cx="770170" cy="770170"/>
              </a:xfrm>
              <a:prstGeom prst="rect">
                <a:avLst/>
              </a:prstGeom>
            </p:spPr>
          </p:pic>
        </p:grpSp>
        <p:sp>
          <p:nvSpPr>
            <p:cNvPr id="43" name="箭头: 右 42">
              <a:extLst>
                <a:ext uri="{FF2B5EF4-FFF2-40B4-BE49-F238E27FC236}">
                  <a16:creationId xmlns:a16="http://schemas.microsoft.com/office/drawing/2014/main" id="{6D9E85E2-6A6B-459F-37ED-F7D803664105}"/>
                </a:ext>
              </a:extLst>
            </p:cNvPr>
            <p:cNvSpPr/>
            <p:nvPr/>
          </p:nvSpPr>
          <p:spPr>
            <a:xfrm>
              <a:off x="5207682" y="5185023"/>
              <a:ext cx="1417320" cy="342900"/>
            </a:xfrm>
            <a:prstGeom prst="rightArrow">
              <a:avLst>
                <a:gd name="adj1" fmla="val 50000"/>
                <a:gd name="adj2" fmla="val 110131"/>
              </a:avLst>
            </a:prstGeom>
            <a:solidFill>
              <a:srgbClr val="0026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文本框 7">
            <a:extLst>
              <a:ext uri="{FF2B5EF4-FFF2-40B4-BE49-F238E27FC236}">
                <a16:creationId xmlns:a16="http://schemas.microsoft.com/office/drawing/2014/main" id="{8E851023-7CFD-A444-BE5A-0505D688C197}"/>
              </a:ext>
            </a:extLst>
          </p:cNvPr>
          <p:cNvSpPr txBox="1"/>
          <p:nvPr/>
        </p:nvSpPr>
        <p:spPr>
          <a:xfrm>
            <a:off x="536213" y="258402"/>
            <a:ext cx="8114337" cy="877420"/>
          </a:xfrm>
          <a:prstGeom prst="rect">
            <a:avLst/>
          </a:prstGeom>
          <a:noFill/>
        </p:spPr>
        <p:txBody>
          <a:bodyPr wrap="none" rtlCol="0">
            <a:spAutoFit/>
          </a:bodyPr>
          <a:lstStyle/>
          <a:p>
            <a:pPr eaLnBrk="1" hangingPunct="1">
              <a:lnSpc>
                <a:spcPct val="110000"/>
              </a:lnSpc>
              <a:spcBef>
                <a:spcPct val="0"/>
              </a:spcBef>
              <a:buFontTx/>
              <a:buNone/>
            </a:pPr>
            <a:r>
              <a:rPr lang="en-US" altLang="zh-CN" sz="5000" b="1" dirty="0">
                <a:solidFill>
                  <a:srgbClr val="002647"/>
                </a:solidFill>
                <a:latin typeface="Times New Roman" panose="02020603050405020304" pitchFamily="18" charset="0"/>
                <a:cs typeface="Times New Roman" panose="02020603050405020304" pitchFamily="18" charset="0"/>
              </a:rPr>
              <a:t>Why is our study important?</a:t>
            </a:r>
          </a:p>
        </p:txBody>
      </p:sp>
    </p:spTree>
    <p:extLst>
      <p:ext uri="{BB962C8B-B14F-4D97-AF65-F5344CB8AC3E}">
        <p14:creationId xmlns:p14="http://schemas.microsoft.com/office/powerpoint/2010/main" val="2170022523"/>
      </p:ext>
    </p:extLst>
  </p:cSld>
  <p:clrMapOvr>
    <a:masterClrMapping/>
  </p:clrMapOvr>
  <p:transition spd="slow" advTm="36163">
    <p:wipe dir="r"/>
  </p:transition>
</p:sld>
</file>

<file path=ppt/tags/tag1.xml><?xml version="1.0" encoding="utf-8"?>
<p:tagLst xmlns:a="http://schemas.openxmlformats.org/drawingml/2006/main" xmlns:r="http://schemas.openxmlformats.org/officeDocument/2006/relationships" xmlns:p="http://schemas.openxmlformats.org/presentationml/2006/main">
  <p:tag name="TIMING" val="|9.6"/>
</p:tagLst>
</file>

<file path=ppt/tags/tag2.xml><?xml version="1.0" encoding="utf-8"?>
<p:tagLst xmlns:a="http://schemas.openxmlformats.org/drawingml/2006/main" xmlns:r="http://schemas.openxmlformats.org/officeDocument/2006/relationships" xmlns:p="http://schemas.openxmlformats.org/presentationml/2006/main">
  <p:tag name="TIMING" val="|11.9"/>
</p:tagLst>
</file>

<file path=ppt/tags/tag3.xml><?xml version="1.0" encoding="utf-8"?>
<p:tagLst xmlns:a="http://schemas.openxmlformats.org/drawingml/2006/main" xmlns:r="http://schemas.openxmlformats.org/officeDocument/2006/relationships" xmlns:p="http://schemas.openxmlformats.org/presentationml/2006/main">
  <p:tag name="TIMING" val="|27.4"/>
</p:tagLst>
</file>

<file path=ppt/tags/tag4.xml><?xml version="1.0" encoding="utf-8"?>
<p:tagLst xmlns:a="http://schemas.openxmlformats.org/drawingml/2006/main" xmlns:r="http://schemas.openxmlformats.org/officeDocument/2006/relationships" xmlns:p="http://schemas.openxmlformats.org/presentationml/2006/main">
  <p:tag name="TIMING" val="|31.2|2.5"/>
</p:tagLst>
</file>

<file path=ppt/tags/tag5.xml><?xml version="1.0" encoding="utf-8"?>
<p:tagLst xmlns:a="http://schemas.openxmlformats.org/drawingml/2006/main" xmlns:r="http://schemas.openxmlformats.org/officeDocument/2006/relationships" xmlns:p="http://schemas.openxmlformats.org/presentationml/2006/main">
  <p:tag name="TIMING" val="|11.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1366</TotalTime>
  <Words>1122</Words>
  <Application>Microsoft Office PowerPoint</Application>
  <PresentationFormat>宽屏</PresentationFormat>
  <Paragraphs>102</Paragraphs>
  <Slides>10</Slides>
  <Notes>10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等线</vt:lpstr>
      <vt:lpstr>等线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Pan Chongdan</dc:creator>
  <cp:lastModifiedBy>Pan Chongdan</cp:lastModifiedBy>
  <cp:revision>19</cp:revision>
  <dcterms:created xsi:type="dcterms:W3CDTF">2023-04-08T19:31:49Z</dcterms:created>
  <dcterms:modified xsi:type="dcterms:W3CDTF">2023-04-10T13:13:11Z</dcterms:modified>
</cp:coreProperties>
</file>